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58"/>
  </p:notesMasterIdLst>
  <p:handoutMasterIdLst>
    <p:handoutMasterId r:id="rId59"/>
  </p:handoutMasterIdLst>
  <p:sldIdLst>
    <p:sldId id="1485" r:id="rId4"/>
    <p:sldId id="1551" r:id="rId5"/>
    <p:sldId id="1554" r:id="rId6"/>
    <p:sldId id="1603" r:id="rId7"/>
    <p:sldId id="1552" r:id="rId8"/>
    <p:sldId id="1553" r:id="rId9"/>
    <p:sldId id="1556" r:id="rId10"/>
    <p:sldId id="1557" r:id="rId11"/>
    <p:sldId id="1558" r:id="rId12"/>
    <p:sldId id="1559" r:id="rId13"/>
    <p:sldId id="1560" r:id="rId14"/>
    <p:sldId id="1561" r:id="rId15"/>
    <p:sldId id="1562" r:id="rId16"/>
    <p:sldId id="1563" r:id="rId17"/>
    <p:sldId id="1564" r:id="rId18"/>
    <p:sldId id="1565" r:id="rId19"/>
    <p:sldId id="1566" r:id="rId20"/>
    <p:sldId id="1567" r:id="rId21"/>
    <p:sldId id="1569" r:id="rId22"/>
    <p:sldId id="1571" r:id="rId23"/>
    <p:sldId id="1572" r:id="rId24"/>
    <p:sldId id="1599" r:id="rId25"/>
    <p:sldId id="1601" r:id="rId26"/>
    <p:sldId id="1600" r:id="rId27"/>
    <p:sldId id="1573" r:id="rId28"/>
    <p:sldId id="1593" r:id="rId29"/>
    <p:sldId id="1602" r:id="rId30"/>
    <p:sldId id="1575" r:id="rId31"/>
    <p:sldId id="1580" r:id="rId32"/>
    <p:sldId id="1594" r:id="rId33"/>
    <p:sldId id="1581" r:id="rId34"/>
    <p:sldId id="1582" r:id="rId35"/>
    <p:sldId id="271" r:id="rId36"/>
    <p:sldId id="272" r:id="rId37"/>
    <p:sldId id="303" r:id="rId38"/>
    <p:sldId id="304" r:id="rId39"/>
    <p:sldId id="307" r:id="rId40"/>
    <p:sldId id="305" r:id="rId41"/>
    <p:sldId id="313" r:id="rId42"/>
    <p:sldId id="308" r:id="rId43"/>
    <p:sldId id="1607" r:id="rId44"/>
    <p:sldId id="1608" r:id="rId45"/>
    <p:sldId id="1606" r:id="rId46"/>
    <p:sldId id="1605" r:id="rId47"/>
    <p:sldId id="1598" r:id="rId48"/>
    <p:sldId id="1588" r:id="rId49"/>
    <p:sldId id="1590" r:id="rId50"/>
    <p:sldId id="1589" r:id="rId51"/>
    <p:sldId id="1597" r:id="rId52"/>
    <p:sldId id="1591" r:id="rId53"/>
    <p:sldId id="1592" r:id="rId54"/>
    <p:sldId id="1579" r:id="rId55"/>
    <p:sldId id="1578" r:id="rId56"/>
    <p:sldId id="1532"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FFFF"/>
    <a:srgbClr val="737373"/>
    <a:srgbClr val="000000"/>
    <a:srgbClr val="D83B01"/>
    <a:srgbClr val="353535"/>
    <a:srgbClr val="0078D7"/>
    <a:srgbClr val="FF8C00"/>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6768" autoAdjust="0"/>
  </p:normalViewPr>
  <p:slideViewPr>
    <p:cSldViewPr>
      <p:cViewPr varScale="1">
        <p:scale>
          <a:sx n="83" d="100"/>
          <a:sy n="83" d="100"/>
        </p:scale>
        <p:origin x="30" y="22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3/1/2019 11:23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3/1/2019 11:23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9822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96664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4759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0964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2653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4614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0543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8795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446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912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15339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01560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1189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33</a:t>
            </a:fld>
            <a:endParaRPr lang="en-US"/>
          </a:p>
        </p:txBody>
      </p:sp>
    </p:spTree>
    <p:extLst>
      <p:ext uri="{BB962C8B-B14F-4D97-AF65-F5344CB8AC3E}">
        <p14:creationId xmlns:p14="http://schemas.microsoft.com/office/powerpoint/2010/main" val="1507728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3/1/2019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35</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36</a:t>
            </a:fld>
            <a:endParaRPr lang="en-US"/>
          </a:p>
        </p:txBody>
      </p:sp>
    </p:spTree>
    <p:extLst>
      <p:ext uri="{BB962C8B-B14F-4D97-AF65-F5344CB8AC3E}">
        <p14:creationId xmlns:p14="http://schemas.microsoft.com/office/powerpoint/2010/main" val="421344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37</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38</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39</a:t>
            </a:fld>
            <a:endParaRPr lang="en-US"/>
          </a:p>
        </p:txBody>
      </p:sp>
    </p:spTree>
    <p:extLst>
      <p:ext uri="{BB962C8B-B14F-4D97-AF65-F5344CB8AC3E}">
        <p14:creationId xmlns:p14="http://schemas.microsoft.com/office/powerpoint/2010/main" val="116947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79973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430991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645689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3/1/2019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7834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0397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0385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437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269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71706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01/03/2019</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2644230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90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2" r:id="rId20"/>
    <p:sldLayoutId id="214748452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imagine.microsoft.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heaviationist.com/wp-content/uploads/2013/03/Skynet.jpg" TargetMode="External"/><Relationship Id="rId2" Type="http://schemas.openxmlformats.org/officeDocument/2006/relationships/hyperlink" Target="https://www.differencebetween.com/difference-between-machine-learning-and-vs-artificial-intelligence/" TargetMode="External"/><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hyperlink" Target="https://www.differencebetween.com/difference-between-machine-learning-and-vs-artificial-intelligence/" TargetMode="External"/><Relationship Id="rId2" Type="http://schemas.openxmlformats.org/officeDocument/2006/relationships/image" Target="../media/image38.jpg"/><Relationship Id="rId1" Type="http://schemas.openxmlformats.org/officeDocument/2006/relationships/slideLayout" Target="../slideLayouts/slideLayout5.xml"/><Relationship Id="rId4" Type="http://schemas.openxmlformats.org/officeDocument/2006/relationships/hyperlink" Target="https://cdn.redshift.autodesk.com/2016/05/Machine-Learning-hero.jp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hyperlink" Target="https://www.bing.com/images"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ustomvision.ai/"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Weiss High School</a:t>
            </a:r>
          </a:p>
        </p:txBody>
      </p:sp>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March 5 2019</a:t>
            </a:r>
          </a:p>
        </p:txBody>
      </p:sp>
      <p:sp>
        <p:nvSpPr>
          <p:cNvPr id="7" name="Text Placeholder 6">
            <a:extLst>
              <a:ext uri="{FF2B5EF4-FFF2-40B4-BE49-F238E27FC236}">
                <a16:creationId xmlns:a16="http://schemas.microsoft.com/office/drawing/2014/main" id="{BF02343D-8A9A-4276-8B10-5946254AC96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9B36F127-2DDA-42BB-A235-FE057AD84CE9}"/>
              </a:ext>
            </a:extLst>
          </p:cNvPr>
          <p:cNvPicPr>
            <a:picLocks noChangeAspect="1"/>
          </p:cNvPicPr>
          <p:nvPr/>
        </p:nvPicPr>
        <p:blipFill>
          <a:blip r:embed="rId3"/>
          <a:stretch>
            <a:fillRect/>
          </a:stretch>
        </p:blipFill>
        <p:spPr>
          <a:xfrm>
            <a:off x="7958963" y="0"/>
            <a:ext cx="4106862" cy="4106862"/>
          </a:xfrm>
          <a:prstGeom prst="rect">
            <a:avLst/>
          </a:prstGeom>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D5B3A-3FE2-42B5-9BD3-67E3D7A73597}"/>
              </a:ext>
            </a:extLst>
          </p:cNvPr>
          <p:cNvPicPr>
            <a:picLocks noChangeAspect="1"/>
          </p:cNvPicPr>
          <p:nvPr/>
        </p:nvPicPr>
        <p:blipFill>
          <a:blip r:embed="rId3"/>
          <a:stretch>
            <a:fillRect/>
          </a:stretch>
        </p:blipFill>
        <p:spPr>
          <a:xfrm>
            <a:off x="2009278" y="-1"/>
            <a:ext cx="8417918" cy="6994525"/>
          </a:xfrm>
          <a:prstGeom prst="rect">
            <a:avLst/>
          </a:prstGeom>
        </p:spPr>
      </p:pic>
    </p:spTree>
    <p:extLst>
      <p:ext uri="{BB962C8B-B14F-4D97-AF65-F5344CB8AC3E}">
        <p14:creationId xmlns:p14="http://schemas.microsoft.com/office/powerpoint/2010/main" val="15712425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52" name="Picture 8" descr="See the source image">
            <a:extLst>
              <a:ext uri="{FF2B5EF4-FFF2-40B4-BE49-F238E27FC236}">
                <a16:creationId xmlns:a16="http://schemas.microsoft.com/office/drawing/2014/main" id="{CACF7033-0A75-45EE-A6CB-F8E947DD4E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2" r="2942"/>
          <a:stretch/>
        </p:blipFill>
        <p:spPr bwMode="auto">
          <a:xfrm>
            <a:off x="20" y="10"/>
            <a:ext cx="9325035" cy="7000109"/>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6154" name="Picture 10" descr="See the source image">
            <a:extLst>
              <a:ext uri="{FF2B5EF4-FFF2-40B4-BE49-F238E27FC236}">
                <a16:creationId xmlns:a16="http://schemas.microsoft.com/office/drawing/2014/main" id="{5E172E54-2BEE-4A09-9AE8-43D6F6B1C8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6461" y="10"/>
            <a:ext cx="6530014" cy="6989409"/>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327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BE060783-FD3A-497F-A064-485018BF4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77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C895455D-36B4-43BA-917D-B356426A2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25" y="196850"/>
            <a:ext cx="6600825" cy="6600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52EAF7-9404-4289-8F64-2D52A64F9202}"/>
              </a:ext>
            </a:extLst>
          </p:cNvPr>
          <p:cNvSpPr/>
          <p:nvPr/>
        </p:nvSpPr>
        <p:spPr>
          <a:xfrm>
            <a:off x="198437" y="6545262"/>
            <a:ext cx="4971617" cy="369332"/>
          </a:xfrm>
          <a:prstGeom prst="rect">
            <a:avLst/>
          </a:prstGeom>
        </p:spPr>
        <p:txBody>
          <a:bodyPr wrap="none">
            <a:spAutoFit/>
          </a:bodyPr>
          <a:lstStyle/>
          <a:p>
            <a:r>
              <a:rPr lang="en-US" dirty="0"/>
              <a:t>Source: http://cloud9solutions.com/?page_id=19</a:t>
            </a:r>
          </a:p>
        </p:txBody>
      </p:sp>
    </p:spTree>
    <p:extLst>
      <p:ext uri="{BB962C8B-B14F-4D97-AF65-F5344CB8AC3E}">
        <p14:creationId xmlns:p14="http://schemas.microsoft.com/office/powerpoint/2010/main" val="22658676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ee the source image">
            <a:extLst>
              <a:ext uri="{FF2B5EF4-FFF2-40B4-BE49-F238E27FC236}">
                <a16:creationId xmlns:a16="http://schemas.microsoft.com/office/drawing/2014/main" id="{2125BF2A-E3D9-4FF9-8E13-AE1A81EBC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7" y="23235"/>
            <a:ext cx="8547099" cy="118274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0AB828-D4E5-46AD-816F-FB1D48200983}"/>
              </a:ext>
            </a:extLst>
          </p:cNvPr>
          <p:cNvSpPr/>
          <p:nvPr/>
        </p:nvSpPr>
        <p:spPr>
          <a:xfrm>
            <a:off x="46037" y="6545262"/>
            <a:ext cx="10934701" cy="369332"/>
          </a:xfrm>
          <a:prstGeom prst="rect">
            <a:avLst/>
          </a:prstGeom>
        </p:spPr>
        <p:txBody>
          <a:bodyPr wrap="square">
            <a:spAutoFit/>
          </a:bodyPr>
          <a:lstStyle/>
          <a:p>
            <a:r>
              <a:rPr lang="en-US" dirty="0"/>
              <a:t>Source: http://www.passionforsavings.com/weekly-ad/dell-black-friday-ad/9/</a:t>
            </a:r>
          </a:p>
        </p:txBody>
      </p:sp>
    </p:spTree>
    <p:extLst>
      <p:ext uri="{BB962C8B-B14F-4D97-AF65-F5344CB8AC3E}">
        <p14:creationId xmlns:p14="http://schemas.microsoft.com/office/powerpoint/2010/main" val="1585929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1DFAE27C-9AA8-4C49-B402-5B2729DD4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255" y="656275"/>
            <a:ext cx="7575964" cy="568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363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8" name="Picture 4" descr="https://thumbs.dreamstime.com/z/cloud-help-text-please-writing-letters-written-clouds-36840678.jpg">
            <a:extLst>
              <a:ext uri="{FF2B5EF4-FFF2-40B4-BE49-F238E27FC236}">
                <a16:creationId xmlns:a16="http://schemas.microsoft.com/office/drawing/2014/main" id="{399393B6-E08D-41EA-9B59-FE1FF3B1B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681F5D-FE9D-4574-BBE9-54C6B4FDA6AD}"/>
              </a:ext>
            </a:extLst>
          </p:cNvPr>
          <p:cNvSpPr/>
          <p:nvPr/>
        </p:nvSpPr>
        <p:spPr>
          <a:xfrm>
            <a:off x="0" y="6545262"/>
            <a:ext cx="12115800" cy="338554"/>
          </a:xfrm>
          <a:prstGeom prst="rect">
            <a:avLst/>
          </a:prstGeom>
        </p:spPr>
        <p:txBody>
          <a:bodyPr wrap="square">
            <a:spAutoFit/>
          </a:bodyPr>
          <a:lstStyle/>
          <a:p>
            <a:r>
              <a:rPr lang="en-US" sz="1600" dirty="0"/>
              <a:t>Source: https://www.dreamstime.com/royalty-free-stock-photos-cloud-help-text-please-writing-letters-written-clouds-image36840678</a:t>
            </a:r>
          </a:p>
        </p:txBody>
      </p:sp>
    </p:spTree>
    <p:extLst>
      <p:ext uri="{BB962C8B-B14F-4D97-AF65-F5344CB8AC3E}">
        <p14:creationId xmlns:p14="http://schemas.microsoft.com/office/powerpoint/2010/main" val="22883897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What is the cloud?</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55993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56827C3C-D52F-46CE-A441-3CD6A1A6A0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9" y="0"/>
            <a:ext cx="12436475" cy="6994525"/>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52A8B51-0A89-497B-B882-6658E029A3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369"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B5D417-2A71-445D-B4C7-9E814D633D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3721"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B1CEFBF-6F09-4052-862B-E219DA157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3644"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See the source image">
            <a:extLst>
              <a:ext uri="{FF2B5EF4-FFF2-40B4-BE49-F238E27FC236}">
                <a16:creationId xmlns:a16="http://schemas.microsoft.com/office/drawing/2014/main" id="{5ACD65E3-5002-467A-A02B-C63CE31B8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54" y="2406486"/>
            <a:ext cx="2938117" cy="218155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ee the source image">
            <a:extLst>
              <a:ext uri="{FF2B5EF4-FFF2-40B4-BE49-F238E27FC236}">
                <a16:creationId xmlns:a16="http://schemas.microsoft.com/office/drawing/2014/main" id="{6676CDF4-9BA0-4303-9982-D2C2E1E08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77" y="2105846"/>
            <a:ext cx="2938117" cy="278386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the source image">
            <a:extLst>
              <a:ext uri="{FF2B5EF4-FFF2-40B4-BE49-F238E27FC236}">
                <a16:creationId xmlns:a16="http://schemas.microsoft.com/office/drawing/2014/main" id="{EB0E7B57-632D-4470-BD1F-A7C99C231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554" y="2049772"/>
            <a:ext cx="2936814" cy="289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6209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ee the source image">
            <a:extLst>
              <a:ext uri="{FF2B5EF4-FFF2-40B4-BE49-F238E27FC236}">
                <a16:creationId xmlns:a16="http://schemas.microsoft.com/office/drawing/2014/main" id="{AB46B69E-9F09-455C-BDE2-82361827A0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5DB092-3BE3-4371-96C7-009B3C03437D}"/>
              </a:ext>
            </a:extLst>
          </p:cNvPr>
          <p:cNvSpPr/>
          <p:nvPr/>
        </p:nvSpPr>
        <p:spPr>
          <a:xfrm>
            <a:off x="8351837" y="6545262"/>
            <a:ext cx="3923318" cy="369332"/>
          </a:xfrm>
          <a:prstGeom prst="rect">
            <a:avLst/>
          </a:prstGeom>
        </p:spPr>
        <p:txBody>
          <a:bodyPr wrap="none">
            <a:spAutoFit/>
          </a:bodyPr>
          <a:lstStyle/>
          <a:p>
            <a:r>
              <a:rPr lang="en-US" dirty="0">
                <a:solidFill>
                  <a:schemeClr val="bg1"/>
                </a:solidFill>
              </a:rPr>
              <a:t>Source: http://colocation-expert.com/</a:t>
            </a:r>
          </a:p>
        </p:txBody>
      </p:sp>
    </p:spTree>
    <p:extLst>
      <p:ext uri="{BB962C8B-B14F-4D97-AF65-F5344CB8AC3E}">
        <p14:creationId xmlns:p14="http://schemas.microsoft.com/office/powerpoint/2010/main" val="30499719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p>
          <a:p>
            <a:pPr>
              <a:spcBef>
                <a:spcPts val="600"/>
              </a:spcBef>
              <a:spcAft>
                <a:spcPts val="600"/>
              </a:spcAft>
            </a:pPr>
            <a:r>
              <a:rPr lang="en-US" sz="2000" dirty="0">
                <a:solidFill>
                  <a:schemeClr val="tx1"/>
                </a:solidFill>
                <a:ea typeface="Segoe UI Light" charset="0"/>
                <a:cs typeface="Segoe UI Light" charset="0"/>
                <a:hlinkClick r:id="rId5"/>
              </a:rPr>
              <a:t>https://www.linkedin.com/in/shawnweisfeld/</a:t>
            </a:r>
            <a:r>
              <a:rPr lang="en-US" sz="2000" dirty="0">
                <a:solidFill>
                  <a:schemeClr val="tx1"/>
                </a:solidFill>
                <a:ea typeface="Segoe UI Light" charset="0"/>
                <a:cs typeface="Segoe UI Light" charset="0"/>
              </a:rPr>
              <a:t> </a:t>
            </a: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3" name="Rectangle 2">
            <a:extLst>
              <a:ext uri="{FF2B5EF4-FFF2-40B4-BE49-F238E27FC236}">
                <a16:creationId xmlns:a16="http://schemas.microsoft.com/office/drawing/2014/main" id="{782FCC54-BCA2-4295-B2DE-564BF05B260F}"/>
              </a:ext>
            </a:extLst>
          </p:cNvPr>
          <p:cNvSpPr/>
          <p:nvPr/>
        </p:nvSpPr>
        <p:spPr>
          <a:xfrm>
            <a:off x="511893" y="4945062"/>
            <a:ext cx="6926063" cy="461665"/>
          </a:xfrm>
          <a:prstGeom prst="rect">
            <a:avLst/>
          </a:prstGeom>
        </p:spPr>
        <p:txBody>
          <a:bodyPr wrap="none">
            <a:spAutoFit/>
          </a:bodyPr>
          <a:lstStyle/>
          <a:p>
            <a:r>
              <a:rPr lang="en-US" sz="2400" dirty="0"/>
              <a:t>Download Slides @ </a:t>
            </a:r>
            <a:r>
              <a:rPr lang="en-US" sz="2400" dirty="0">
                <a:hlinkClick r:id="rId6"/>
              </a:rPr>
              <a:t>https://aka.ms/WHS/20190305</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See the source image">
            <a:extLst>
              <a:ext uri="{FF2B5EF4-FFF2-40B4-BE49-F238E27FC236}">
                <a16:creationId xmlns:a16="http://schemas.microsoft.com/office/drawing/2014/main" id="{2D28B89D-3392-4BB9-8348-71D265BBC4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44DEF2-32B6-4061-A21E-B59ABCB406A6}"/>
              </a:ext>
            </a:extLst>
          </p:cNvPr>
          <p:cNvSpPr/>
          <p:nvPr/>
        </p:nvSpPr>
        <p:spPr>
          <a:xfrm>
            <a:off x="22224" y="6545262"/>
            <a:ext cx="12115800" cy="338554"/>
          </a:xfrm>
          <a:prstGeom prst="rect">
            <a:avLst/>
          </a:prstGeom>
        </p:spPr>
        <p:txBody>
          <a:bodyPr wrap="square">
            <a:spAutoFit/>
          </a:bodyPr>
          <a:lstStyle/>
          <a:p>
            <a:r>
              <a:rPr lang="en-US" sz="1600" dirty="0">
                <a:solidFill>
                  <a:schemeClr val="bg1"/>
                </a:solidFill>
              </a:rPr>
              <a:t>Source: http://www.businessinsider.com/why-amazon-is-so-hard-to-topple-in-the-cloud-and-where-everybody-else-falls-2015-10</a:t>
            </a:r>
          </a:p>
        </p:txBody>
      </p:sp>
    </p:spTree>
    <p:extLst>
      <p:ext uri="{BB962C8B-B14F-4D97-AF65-F5344CB8AC3E}">
        <p14:creationId xmlns:p14="http://schemas.microsoft.com/office/powerpoint/2010/main" val="41221970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http://images.techhive.com/images/article/2016/12/microsoft-data-center-100697997-large.jpg">
            <a:extLst>
              <a:ext uri="{FF2B5EF4-FFF2-40B4-BE49-F238E27FC236}">
                <a16:creationId xmlns:a16="http://schemas.microsoft.com/office/drawing/2014/main" id="{88385B48-6473-4DA6-B5E1-2A7E80C66B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31706D-CD7C-4DBF-A256-E73D938AE351}"/>
              </a:ext>
            </a:extLst>
          </p:cNvPr>
          <p:cNvSpPr/>
          <p:nvPr/>
        </p:nvSpPr>
        <p:spPr>
          <a:xfrm>
            <a:off x="198437" y="6545262"/>
            <a:ext cx="10896600" cy="369332"/>
          </a:xfrm>
          <a:prstGeom prst="rect">
            <a:avLst/>
          </a:prstGeom>
        </p:spPr>
        <p:txBody>
          <a:bodyPr wrap="square">
            <a:spAutoFit/>
          </a:bodyPr>
          <a:lstStyle/>
          <a:p>
            <a:r>
              <a:rPr lang="en-US" dirty="0">
                <a:solidFill>
                  <a:schemeClr val="bg1"/>
                </a:solidFill>
              </a:rPr>
              <a:t>Source: http://images.techhive.com/images/article/2016/12/microsoft-data-center-100697997-large.jpg</a:t>
            </a:r>
          </a:p>
        </p:txBody>
      </p:sp>
    </p:spTree>
    <p:extLst>
      <p:ext uri="{BB962C8B-B14F-4D97-AF65-F5344CB8AC3E}">
        <p14:creationId xmlns:p14="http://schemas.microsoft.com/office/powerpoint/2010/main" val="3572737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A0C46-1E94-4423-B466-FE75C0AAEB6D}"/>
              </a:ext>
            </a:extLst>
          </p:cNvPr>
          <p:cNvPicPr>
            <a:picLocks noChangeAspect="1"/>
          </p:cNvPicPr>
          <p:nvPr/>
        </p:nvPicPr>
        <p:blipFill rotWithShape="1">
          <a:blip r:embed="rId2"/>
          <a:srcRect b="14"/>
          <a:stretch/>
        </p:blipFill>
        <p:spPr>
          <a:xfrm>
            <a:off x="20" y="10"/>
            <a:ext cx="12436455" cy="6994515"/>
          </a:xfrm>
          <a:prstGeom prst="rect">
            <a:avLst/>
          </a:prstGeom>
        </p:spPr>
      </p:pic>
    </p:spTree>
    <p:extLst>
      <p:ext uri="{BB962C8B-B14F-4D97-AF65-F5344CB8AC3E}">
        <p14:creationId xmlns:p14="http://schemas.microsoft.com/office/powerpoint/2010/main" val="30395203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3BC1C-8554-4CFE-AF56-9AE6083C7F0D}"/>
              </a:ext>
            </a:extLst>
          </p:cNvPr>
          <p:cNvPicPr>
            <a:picLocks noChangeAspect="1"/>
          </p:cNvPicPr>
          <p:nvPr/>
        </p:nvPicPr>
        <p:blipFill rotWithShape="1">
          <a:blip r:embed="rId2"/>
          <a:srcRect t="14"/>
          <a:stretch/>
        </p:blipFill>
        <p:spPr>
          <a:xfrm>
            <a:off x="20" y="10"/>
            <a:ext cx="12436455" cy="6994515"/>
          </a:xfrm>
          <a:prstGeom prst="rect">
            <a:avLst/>
          </a:prstGeom>
        </p:spPr>
      </p:pic>
    </p:spTree>
    <p:extLst>
      <p:ext uri="{BB962C8B-B14F-4D97-AF65-F5344CB8AC3E}">
        <p14:creationId xmlns:p14="http://schemas.microsoft.com/office/powerpoint/2010/main" val="33658200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FC674E-43BE-49F3-BBFA-E710D4D2D5D3}"/>
              </a:ext>
            </a:extLst>
          </p:cNvPr>
          <p:cNvPicPr>
            <a:picLocks noChangeAspect="1"/>
          </p:cNvPicPr>
          <p:nvPr/>
        </p:nvPicPr>
        <p:blipFill rotWithShape="1">
          <a:blip r:embed="rId2"/>
          <a:srcRect t="14"/>
          <a:stretch/>
        </p:blipFill>
        <p:spPr>
          <a:xfrm>
            <a:off x="20" y="10"/>
            <a:ext cx="12436455" cy="6994515"/>
          </a:xfrm>
          <a:prstGeom prst="rect">
            <a:avLst/>
          </a:prstGeom>
        </p:spPr>
      </p:pic>
    </p:spTree>
    <p:extLst>
      <p:ext uri="{BB962C8B-B14F-4D97-AF65-F5344CB8AC3E}">
        <p14:creationId xmlns:p14="http://schemas.microsoft.com/office/powerpoint/2010/main" val="30237541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007FB-80DC-4833-8F41-86A3CA18334B}"/>
              </a:ext>
            </a:extLst>
          </p:cNvPr>
          <p:cNvPicPr>
            <a:picLocks noChangeAspect="1"/>
          </p:cNvPicPr>
          <p:nvPr/>
        </p:nvPicPr>
        <p:blipFill>
          <a:blip r:embed="rId3"/>
          <a:stretch>
            <a:fillRect/>
          </a:stretch>
        </p:blipFill>
        <p:spPr>
          <a:xfrm>
            <a:off x="1200545" y="-1"/>
            <a:ext cx="10035384" cy="6994525"/>
          </a:xfrm>
          <a:prstGeom prst="rect">
            <a:avLst/>
          </a:prstGeom>
        </p:spPr>
      </p:pic>
    </p:spTree>
    <p:extLst>
      <p:ext uri="{BB962C8B-B14F-4D97-AF65-F5344CB8AC3E}">
        <p14:creationId xmlns:p14="http://schemas.microsoft.com/office/powerpoint/2010/main" val="2200693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46AA7-8566-4DE1-A0AB-133095DE74CE}"/>
              </a:ext>
            </a:extLst>
          </p:cNvPr>
          <p:cNvPicPr>
            <a:picLocks noChangeAspect="1"/>
          </p:cNvPicPr>
          <p:nvPr/>
        </p:nvPicPr>
        <p:blipFill>
          <a:blip r:embed="rId2"/>
          <a:stretch>
            <a:fillRect/>
          </a:stretch>
        </p:blipFill>
        <p:spPr>
          <a:xfrm>
            <a:off x="198437" y="1668462"/>
            <a:ext cx="12066440" cy="4606331"/>
          </a:xfrm>
          <a:prstGeom prst="rect">
            <a:avLst/>
          </a:prstGeom>
        </p:spPr>
      </p:pic>
      <p:sp>
        <p:nvSpPr>
          <p:cNvPr id="3" name="Title 2">
            <a:extLst>
              <a:ext uri="{FF2B5EF4-FFF2-40B4-BE49-F238E27FC236}">
                <a16:creationId xmlns:a16="http://schemas.microsoft.com/office/drawing/2014/main" id="{FF866689-7E22-4048-B915-B80120BF5D87}"/>
              </a:ext>
            </a:extLst>
          </p:cNvPr>
          <p:cNvSpPr>
            <a:spLocks noGrp="1"/>
          </p:cNvSpPr>
          <p:nvPr>
            <p:ph type="title"/>
          </p:nvPr>
        </p:nvSpPr>
        <p:spPr/>
        <p:txBody>
          <a:bodyPr/>
          <a:lstStyle/>
          <a:p>
            <a:r>
              <a:rPr lang="en-US" dirty="0"/>
              <a:t>Cloud Services</a:t>
            </a:r>
          </a:p>
        </p:txBody>
      </p:sp>
    </p:spTree>
    <p:extLst>
      <p:ext uri="{BB962C8B-B14F-4D97-AF65-F5344CB8AC3E}">
        <p14:creationId xmlns:p14="http://schemas.microsoft.com/office/powerpoint/2010/main" val="4278056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flying through the air&#10;&#10;Description automatically generated">
            <a:extLst>
              <a:ext uri="{FF2B5EF4-FFF2-40B4-BE49-F238E27FC236}">
                <a16:creationId xmlns:a16="http://schemas.microsoft.com/office/drawing/2014/main" id="{DF99DB3D-C816-4A06-ADEA-B0A423CE1BF8}"/>
              </a:ext>
            </a:extLst>
          </p:cNvPr>
          <p:cNvPicPr>
            <a:picLocks noChangeAspect="1"/>
          </p:cNvPicPr>
          <p:nvPr/>
        </p:nvPicPr>
        <p:blipFill rotWithShape="1">
          <a:blip r:embed="rId2"/>
          <a:srcRect t="14317" b="26168"/>
          <a:stretch/>
        </p:blipFill>
        <p:spPr>
          <a:xfrm>
            <a:off x="20" y="10"/>
            <a:ext cx="12436455" cy="6994515"/>
          </a:xfrm>
          <a:prstGeom prst="rect">
            <a:avLst/>
          </a:prstGeom>
        </p:spPr>
      </p:pic>
      <p:sp>
        <p:nvSpPr>
          <p:cNvPr id="14"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58DF-A46C-47A1-AFF3-188096C5FCF9}"/>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for you?</a:t>
            </a:r>
          </a:p>
        </p:txBody>
      </p:sp>
      <p:cxnSp>
        <p:nvCxnSpPr>
          <p:cNvPr id="15"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E940F5-0D42-40D0-AF2F-F5349570F06C}"/>
              </a:ext>
            </a:extLst>
          </p:cNvPr>
          <p:cNvSpPr/>
          <p:nvPr/>
        </p:nvSpPr>
        <p:spPr>
          <a:xfrm>
            <a:off x="1" y="6515100"/>
            <a:ext cx="12436454" cy="338554"/>
          </a:xfrm>
          <a:prstGeom prst="rect">
            <a:avLst/>
          </a:prstGeom>
        </p:spPr>
        <p:txBody>
          <a:bodyPr wrap="square">
            <a:spAutoFit/>
          </a:bodyPr>
          <a:lstStyle/>
          <a:p>
            <a:r>
              <a:rPr lang="en-US" sz="1600" dirty="0"/>
              <a:t>Source: http://st.depositphotos.com/1491329/1280/i/950/depositphotos_12801547-stock-photo-school-girl-or-student-sitting.jpg</a:t>
            </a:r>
          </a:p>
        </p:txBody>
      </p:sp>
    </p:spTree>
    <p:extLst>
      <p:ext uri="{BB962C8B-B14F-4D97-AF65-F5344CB8AC3E}">
        <p14:creationId xmlns:p14="http://schemas.microsoft.com/office/powerpoint/2010/main" val="334048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descr="Clouds in a blue cloudy sky&#10;&#10;Description generated with very high confidence">
            <a:extLst>
              <a:ext uri="{FF2B5EF4-FFF2-40B4-BE49-F238E27FC236}">
                <a16:creationId xmlns:a16="http://schemas.microsoft.com/office/drawing/2014/main" id="{31689C45-8C20-45F9-9E19-137FF4824EDD}"/>
              </a:ext>
            </a:extLst>
          </p:cNvPr>
          <p:cNvPicPr>
            <a:picLocks noChangeAspect="1"/>
          </p:cNvPicPr>
          <p:nvPr/>
        </p:nvPicPr>
        <p:blipFill rotWithShape="1">
          <a:blip r:embed="rId3"/>
          <a:srcRect l="13166" r="25379"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Title 5">
            <a:extLst>
              <a:ext uri="{FF2B5EF4-FFF2-40B4-BE49-F238E27FC236}">
                <a16:creationId xmlns:a16="http://schemas.microsoft.com/office/drawing/2014/main" id="{C123F813-FA26-493D-AD84-432BD9B03F9B}"/>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Microsoft Imagine</a:t>
            </a:r>
          </a:p>
        </p:txBody>
      </p:sp>
      <p:sp>
        <p:nvSpPr>
          <p:cNvPr id="7" name="Text Placeholder 6">
            <a:extLst>
              <a:ext uri="{FF2B5EF4-FFF2-40B4-BE49-F238E27FC236}">
                <a16:creationId xmlns:a16="http://schemas.microsoft.com/office/drawing/2014/main" id="{96004A81-616F-4DC7-B4E4-9C3DD5AE1E2A}"/>
              </a:ext>
            </a:extLst>
          </p:cNvPr>
          <p:cNvSpPr>
            <a:spLocks noGrp="1"/>
          </p:cNvSpPr>
          <p:nvPr>
            <p:ph type="body" sz="quarter" idx="10"/>
          </p:nvPr>
        </p:nvSpPr>
        <p:spPr>
          <a:xfrm>
            <a:off x="668461" y="2626296"/>
            <a:ext cx="5222782" cy="3531152"/>
          </a:xfrm>
        </p:spPr>
        <p:txBody>
          <a:bodyPr vert="horz" lIns="91440" tIns="45720" rIns="91440" bIns="45720" rtlCol="0">
            <a:normAutofit/>
          </a:bodyPr>
          <a:lstStyle/>
          <a:p>
            <a:pPr defTabSz="914400">
              <a:buFont typeface="Arial" panose="020B0604020202020204" pitchFamily="34" charset="0"/>
              <a:buChar char="•"/>
            </a:pPr>
            <a:r>
              <a:rPr lang="en-US" sz="1800" dirty="0">
                <a:solidFill>
                  <a:schemeClr val="tx1"/>
                </a:solidFill>
                <a:latin typeface="+mn-lt"/>
                <a:hlinkClick r:id="rId4"/>
              </a:rPr>
              <a:t>https://imagine.microsoft.com</a:t>
            </a:r>
            <a:endParaRPr lang="en-US" sz="1800" dirty="0">
              <a:solidFill>
                <a:schemeClr val="tx1"/>
              </a:solidFill>
              <a:latin typeface="+mn-lt"/>
            </a:endParaRPr>
          </a:p>
          <a:p>
            <a:pPr defTabSz="914400">
              <a:buFont typeface="Arial" panose="020B0604020202020204" pitchFamily="34" charset="0"/>
              <a:buChar char="•"/>
            </a:pPr>
            <a:r>
              <a:rPr lang="en-US" sz="1800" dirty="0">
                <a:solidFill>
                  <a:schemeClr val="tx1"/>
                </a:solidFill>
                <a:latin typeface="+mn-lt"/>
              </a:rPr>
              <a:t>Free Software</a:t>
            </a:r>
          </a:p>
          <a:p>
            <a:pPr lvl="1" defTabSz="914400">
              <a:buFont typeface="Arial" panose="020B0604020202020204" pitchFamily="34" charset="0"/>
              <a:buChar char="•"/>
            </a:pPr>
            <a:r>
              <a:rPr lang="en-US" sz="1800" dirty="0">
                <a:solidFill>
                  <a:schemeClr val="tx1"/>
                </a:solidFill>
              </a:rPr>
              <a:t>Build web, mobile, games, mixed reality</a:t>
            </a:r>
          </a:p>
          <a:p>
            <a:pPr defTabSz="914400">
              <a:buFont typeface="Arial" panose="020B0604020202020204" pitchFamily="34" charset="0"/>
              <a:buChar char="•"/>
            </a:pPr>
            <a:r>
              <a:rPr lang="en-US" sz="1800" dirty="0">
                <a:solidFill>
                  <a:schemeClr val="tx1"/>
                </a:solidFill>
                <a:latin typeface="+mn-lt"/>
              </a:rPr>
              <a:t>Free Cloud</a:t>
            </a:r>
          </a:p>
          <a:p>
            <a:pPr lvl="1" defTabSz="914400">
              <a:buFont typeface="Arial" panose="020B0604020202020204" pitchFamily="34" charset="0"/>
              <a:buChar char="•"/>
            </a:pPr>
            <a:r>
              <a:rPr lang="en-US" sz="1800" dirty="0">
                <a:solidFill>
                  <a:schemeClr val="tx1"/>
                </a:solidFill>
              </a:rPr>
              <a:t>Host a website &amp; database</a:t>
            </a:r>
          </a:p>
          <a:p>
            <a:pPr defTabSz="914400">
              <a:buFont typeface="Arial" panose="020B0604020202020204" pitchFamily="34" charset="0"/>
              <a:buChar char="•"/>
            </a:pPr>
            <a:r>
              <a:rPr lang="en-US" sz="1800" dirty="0">
                <a:solidFill>
                  <a:schemeClr val="tx1"/>
                </a:solidFill>
                <a:latin typeface="+mn-lt"/>
              </a:rPr>
              <a:t>Free Training</a:t>
            </a:r>
          </a:p>
          <a:p>
            <a:pPr defTabSz="914400">
              <a:buFont typeface="Arial" panose="020B0604020202020204" pitchFamily="34" charset="0"/>
              <a:buChar char="•"/>
            </a:pPr>
            <a:r>
              <a:rPr lang="en-US" sz="1800" dirty="0">
                <a:solidFill>
                  <a:schemeClr val="tx1"/>
                </a:solidFill>
                <a:latin typeface="+mn-lt"/>
              </a:rPr>
              <a:t>Imagine Cup Competition</a:t>
            </a:r>
          </a:p>
          <a:p>
            <a:pPr defTabSz="914400">
              <a:buFont typeface="Arial" panose="020B0604020202020204" pitchFamily="34" charset="0"/>
              <a:buChar char="•"/>
            </a:pPr>
            <a:endParaRPr lang="en-US" sz="1800" dirty="0">
              <a:solidFill>
                <a:schemeClr val="tx1"/>
              </a:solidFill>
              <a:latin typeface="+mn-lt"/>
            </a:endParaRPr>
          </a:p>
          <a:p>
            <a:pPr defTabSz="914400">
              <a:buFont typeface="Arial" panose="020B0604020202020204" pitchFamily="34" charset="0"/>
              <a:buChar char="•"/>
            </a:pPr>
            <a:endParaRPr lang="en-US" sz="1800" dirty="0">
              <a:solidFill>
                <a:schemeClr val="tx1"/>
              </a:solidFill>
              <a:latin typeface="+mn-lt"/>
            </a:endParaRPr>
          </a:p>
        </p:txBody>
      </p:sp>
      <p:sp>
        <p:nvSpPr>
          <p:cNvPr id="10" name="Rectangle 9">
            <a:extLst>
              <a:ext uri="{FF2B5EF4-FFF2-40B4-BE49-F238E27FC236}">
                <a16:creationId xmlns:a16="http://schemas.microsoft.com/office/drawing/2014/main" id="{C7A8898E-741A-4A15-BD90-F0730CDADD8E}"/>
              </a:ext>
            </a:extLst>
          </p:cNvPr>
          <p:cNvSpPr/>
          <p:nvPr/>
        </p:nvSpPr>
        <p:spPr>
          <a:xfrm>
            <a:off x="253632" y="6442657"/>
            <a:ext cx="11380711" cy="369332"/>
          </a:xfrm>
          <a:prstGeom prst="rect">
            <a:avLst/>
          </a:prstGeom>
        </p:spPr>
        <p:txBody>
          <a:bodyPr wrap="square">
            <a:spAutoFit/>
          </a:bodyPr>
          <a:lstStyle/>
          <a:p>
            <a:r>
              <a:rPr lang="en-US" dirty="0"/>
              <a:t>Source: http://www.cloudsprawl.net/beware-of-clouds-bearing-gifts-in-todays-iaas-competitive-landscape/</a:t>
            </a:r>
          </a:p>
        </p:txBody>
      </p:sp>
    </p:spTree>
    <p:extLst>
      <p:ext uri="{BB962C8B-B14F-4D97-AF65-F5344CB8AC3E}">
        <p14:creationId xmlns:p14="http://schemas.microsoft.com/office/powerpoint/2010/main" val="14965229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20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2F18F7-7AF0-4ED8-B782-EDC2BD887E26}"/>
              </a:ext>
            </a:extLst>
          </p:cNvPr>
          <p:cNvSpPr>
            <a:spLocks noGrp="1"/>
          </p:cNvSpPr>
          <p:nvPr>
            <p:ph type="title"/>
          </p:nvPr>
        </p:nvSpPr>
        <p:spPr>
          <a:xfrm>
            <a:off x="646994" y="819704"/>
            <a:ext cx="4293048" cy="3095273"/>
          </a:xfrm>
        </p:spPr>
        <p:txBody>
          <a:bodyPr vert="horz" lIns="91440" tIns="45720" rIns="91440" bIns="45720" rtlCol="0" anchor="b">
            <a:normAutofit/>
          </a:bodyPr>
          <a:lstStyle/>
          <a:p>
            <a:pPr algn="r" defTabSz="914400"/>
            <a:r>
              <a:rPr lang="en-US" sz="5500" kern="1200">
                <a:solidFill>
                  <a:srgbClr val="FFFFFF"/>
                </a:solidFill>
                <a:latin typeface="+mj-lt"/>
                <a:ea typeface="+mj-ea"/>
                <a:cs typeface="+mj-cs"/>
              </a:rPr>
              <a:t>Artificial Intelligence</a:t>
            </a:r>
          </a:p>
        </p:txBody>
      </p:sp>
      <p:cxnSp>
        <p:nvCxnSpPr>
          <p:cNvPr id="13" name="Straight Connector 1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453" y="4007153"/>
            <a:ext cx="4010763"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E9E9D95-6293-41D6-B4B7-0E52EC6B6851}"/>
              </a:ext>
            </a:extLst>
          </p:cNvPr>
          <p:cNvPicPr>
            <a:picLocks noChangeAspect="1"/>
          </p:cNvPicPr>
          <p:nvPr/>
        </p:nvPicPr>
        <p:blipFill>
          <a:blip r:embed="rId2"/>
          <a:stretch>
            <a:fillRect/>
          </a:stretch>
        </p:blipFill>
        <p:spPr>
          <a:xfrm>
            <a:off x="6218237" y="713288"/>
            <a:ext cx="5568944" cy="5568944"/>
          </a:xfrm>
          <a:prstGeom prst="rect">
            <a:avLst/>
          </a:prstGeom>
        </p:spPr>
      </p:pic>
    </p:spTree>
    <p:extLst>
      <p:ext uri="{BB962C8B-B14F-4D97-AF65-F5344CB8AC3E}">
        <p14:creationId xmlns:p14="http://schemas.microsoft.com/office/powerpoint/2010/main" val="29667263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My Journey</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7207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FABF-D4D0-4828-AFE8-98D36D24B68A}"/>
              </a:ext>
            </a:extLst>
          </p:cNvPr>
          <p:cNvSpPr>
            <a:spLocks noGrp="1"/>
          </p:cNvSpPr>
          <p:nvPr>
            <p:ph type="title"/>
          </p:nvPr>
        </p:nvSpPr>
        <p:spPr/>
        <p:txBody>
          <a:bodyPr/>
          <a:lstStyle/>
          <a:p>
            <a:r>
              <a:rPr lang="en-US" dirty="0"/>
              <a:t>What is AI?</a:t>
            </a:r>
          </a:p>
        </p:txBody>
      </p:sp>
      <p:sp>
        <p:nvSpPr>
          <p:cNvPr id="3" name="Rectangle 2">
            <a:extLst>
              <a:ext uri="{FF2B5EF4-FFF2-40B4-BE49-F238E27FC236}">
                <a16:creationId xmlns:a16="http://schemas.microsoft.com/office/drawing/2014/main" id="{D3AFD350-3245-4B91-81DF-E454E07D668D}"/>
              </a:ext>
            </a:extLst>
          </p:cNvPr>
          <p:cNvSpPr/>
          <p:nvPr/>
        </p:nvSpPr>
        <p:spPr>
          <a:xfrm>
            <a:off x="1036637" y="5935662"/>
            <a:ext cx="5255349" cy="369332"/>
          </a:xfrm>
          <a:prstGeom prst="rect">
            <a:avLst/>
          </a:prstGeom>
        </p:spPr>
        <p:txBody>
          <a:bodyPr wrap="none">
            <a:spAutoFit/>
          </a:bodyPr>
          <a:lstStyle/>
          <a:p>
            <a:r>
              <a:rPr lang="en-US" dirty="0"/>
              <a:t>https://www.youtube.com/watch?v=mJeNghZXtMo</a:t>
            </a:r>
          </a:p>
        </p:txBody>
      </p:sp>
    </p:spTree>
    <p:extLst>
      <p:ext uri="{BB962C8B-B14F-4D97-AF65-F5344CB8AC3E}">
        <p14:creationId xmlns:p14="http://schemas.microsoft.com/office/powerpoint/2010/main" val="13901965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B174F-82F1-4DBB-875E-40099272141E}"/>
              </a:ext>
            </a:extLst>
          </p:cNvPr>
          <p:cNvSpPr>
            <a:spLocks noGrp="1"/>
          </p:cNvSpPr>
          <p:nvPr>
            <p:ph type="title"/>
          </p:nvPr>
        </p:nvSpPr>
        <p:spPr/>
        <p:txBody>
          <a:bodyPr/>
          <a:lstStyle/>
          <a:p>
            <a:r>
              <a:rPr lang="en-US" dirty="0"/>
              <a:t>What is Artificial Intelligence</a:t>
            </a:r>
          </a:p>
        </p:txBody>
      </p:sp>
      <p:sp>
        <p:nvSpPr>
          <p:cNvPr id="4" name="Text Placeholder 3">
            <a:extLst>
              <a:ext uri="{FF2B5EF4-FFF2-40B4-BE49-F238E27FC236}">
                <a16:creationId xmlns:a16="http://schemas.microsoft.com/office/drawing/2014/main" id="{C86038C5-3C53-4667-B4C4-E9D21FB26161}"/>
              </a:ext>
            </a:extLst>
          </p:cNvPr>
          <p:cNvSpPr>
            <a:spLocks noGrp="1"/>
          </p:cNvSpPr>
          <p:nvPr>
            <p:ph type="body" sz="quarter" idx="10"/>
          </p:nvPr>
        </p:nvSpPr>
        <p:spPr>
          <a:xfrm>
            <a:off x="274703" y="1211287"/>
            <a:ext cx="7315136" cy="3397853"/>
          </a:xfrm>
        </p:spPr>
        <p:txBody>
          <a:bodyPr/>
          <a:lstStyle/>
          <a:p>
            <a:r>
              <a:rPr lang="en-US" dirty="0"/>
              <a:t>Artificial Intelligence is the theory and development of </a:t>
            </a:r>
            <a:r>
              <a:rPr lang="en-US" b="1" dirty="0"/>
              <a:t>computer systems able to perform tasks intelligently similar to a human being</a:t>
            </a:r>
            <a:r>
              <a:rPr lang="en-US" dirty="0"/>
              <a:t>.</a:t>
            </a:r>
          </a:p>
          <a:p>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p:txBody>
      </p:sp>
      <p:sp>
        <p:nvSpPr>
          <p:cNvPr id="5" name="Rectangle 4">
            <a:extLst>
              <a:ext uri="{FF2B5EF4-FFF2-40B4-BE49-F238E27FC236}">
                <a16:creationId xmlns:a16="http://schemas.microsoft.com/office/drawing/2014/main" id="{FD1F13E4-6BDF-4364-AE9C-BBB3ACDD7558}"/>
              </a:ext>
            </a:extLst>
          </p:cNvPr>
          <p:cNvSpPr/>
          <p:nvPr/>
        </p:nvSpPr>
        <p:spPr>
          <a:xfrm>
            <a:off x="26909" y="5523535"/>
            <a:ext cx="7593595" cy="1200329"/>
          </a:xfrm>
          <a:prstGeom prst="rect">
            <a:avLst/>
          </a:prstGeom>
        </p:spPr>
        <p:txBody>
          <a:bodyPr wrap="square">
            <a:spAutoFit/>
          </a:bodyPr>
          <a:lstStyle/>
          <a:p>
            <a:r>
              <a:rPr lang="en-US" dirty="0"/>
              <a:t>Source: </a:t>
            </a:r>
            <a:r>
              <a:rPr lang="en-US" dirty="0">
                <a:hlinkClick r:id="rId2"/>
              </a:rPr>
              <a:t>https://www.differencebetween.com/difference-between-machine-learning-and-vs-artificial-intelligence/</a:t>
            </a:r>
            <a:endParaRPr lang="en-US" dirty="0"/>
          </a:p>
          <a:p>
            <a:endParaRPr lang="en-US" dirty="0"/>
          </a:p>
          <a:p>
            <a:r>
              <a:rPr lang="en-US" dirty="0">
                <a:hlinkClick r:id="rId3"/>
              </a:rPr>
              <a:t>https://theaviationist.com/wp-content/uploads/2013/03/Skynet.jpg</a:t>
            </a:r>
            <a:r>
              <a:rPr lang="en-US" dirty="0"/>
              <a:t> </a:t>
            </a:r>
          </a:p>
        </p:txBody>
      </p:sp>
      <p:pic>
        <p:nvPicPr>
          <p:cNvPr id="9" name="Picture 8">
            <a:extLst>
              <a:ext uri="{FF2B5EF4-FFF2-40B4-BE49-F238E27FC236}">
                <a16:creationId xmlns:a16="http://schemas.microsoft.com/office/drawing/2014/main" id="{41A648AB-EB3C-4DB3-9539-D0AD19C30BAE}"/>
              </a:ext>
            </a:extLst>
          </p:cNvPr>
          <p:cNvPicPr>
            <a:picLocks noChangeAspect="1"/>
          </p:cNvPicPr>
          <p:nvPr/>
        </p:nvPicPr>
        <p:blipFill>
          <a:blip r:embed="rId4"/>
          <a:stretch>
            <a:fillRect/>
          </a:stretch>
        </p:blipFill>
        <p:spPr>
          <a:xfrm>
            <a:off x="7801590" y="2543051"/>
            <a:ext cx="4180813" cy="4180813"/>
          </a:xfrm>
          <a:prstGeom prst="rect">
            <a:avLst/>
          </a:prstGeom>
        </p:spPr>
      </p:pic>
    </p:spTree>
    <p:extLst>
      <p:ext uri="{BB962C8B-B14F-4D97-AF65-F5344CB8AC3E}">
        <p14:creationId xmlns:p14="http://schemas.microsoft.com/office/powerpoint/2010/main" val="8770166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814BACCE-ACEF-4C31-982A-F16B5BE1825C}"/>
              </a:ext>
            </a:extLst>
          </p:cNvPr>
          <p:cNvPicPr>
            <a:picLocks noChangeAspect="1"/>
          </p:cNvPicPr>
          <p:nvPr/>
        </p:nvPicPr>
        <p:blipFill rotWithShape="1">
          <a:blip r:embed="rId2"/>
          <a:srcRect l="30393" r="21815"/>
          <a:stretch/>
        </p:blipFill>
        <p:spPr>
          <a:xfrm>
            <a:off x="8199437" y="3083749"/>
            <a:ext cx="3774697" cy="3949115"/>
          </a:xfrm>
          <a:prstGeom prst="rect">
            <a:avLst/>
          </a:prstGeom>
        </p:spPr>
      </p:pic>
      <p:sp>
        <p:nvSpPr>
          <p:cNvPr id="2" name="Title 1">
            <a:extLst>
              <a:ext uri="{FF2B5EF4-FFF2-40B4-BE49-F238E27FC236}">
                <a16:creationId xmlns:a16="http://schemas.microsoft.com/office/drawing/2014/main" id="{88F94228-A7E3-47C8-B9D9-BED63E803358}"/>
              </a:ext>
            </a:extLst>
          </p:cNvPr>
          <p:cNvSpPr>
            <a:spLocks noGrp="1"/>
          </p:cNvSpPr>
          <p:nvPr>
            <p:ph type="title"/>
          </p:nvPr>
        </p:nvSpPr>
        <p:spPr/>
        <p:txBody>
          <a:bodyPr/>
          <a:lstStyle/>
          <a:p>
            <a:r>
              <a:rPr lang="en-US" dirty="0"/>
              <a:t>What is Machine Learning</a:t>
            </a:r>
          </a:p>
        </p:txBody>
      </p:sp>
      <p:sp>
        <p:nvSpPr>
          <p:cNvPr id="3" name="Text Placeholder 2">
            <a:extLst>
              <a:ext uri="{FF2B5EF4-FFF2-40B4-BE49-F238E27FC236}">
                <a16:creationId xmlns:a16="http://schemas.microsoft.com/office/drawing/2014/main" id="{890FE43C-2F0C-4B6B-A4A9-7A65D4CCDC24}"/>
              </a:ext>
            </a:extLst>
          </p:cNvPr>
          <p:cNvSpPr>
            <a:spLocks noGrp="1"/>
          </p:cNvSpPr>
          <p:nvPr>
            <p:ph type="body" sz="quarter" idx="10"/>
          </p:nvPr>
        </p:nvSpPr>
        <p:spPr>
          <a:xfrm>
            <a:off x="274702" y="1211287"/>
            <a:ext cx="11888787" cy="2179058"/>
          </a:xfrm>
        </p:spPr>
        <p:txBody>
          <a:bodyPr/>
          <a:lstStyle/>
          <a:p>
            <a:r>
              <a:rPr lang="en-US" dirty="0"/>
              <a:t>Machine Learning is a type of Artificial Intelligence that gives the ability for a </a:t>
            </a:r>
            <a:r>
              <a:rPr lang="en-US" b="1" dirty="0"/>
              <a:t>computer to learn without being explicitly programmed</a:t>
            </a:r>
            <a:r>
              <a:rPr lang="en-US" dirty="0"/>
              <a:t>. It uses an algorithm to parse data, learn from it, and </a:t>
            </a:r>
            <a:r>
              <a:rPr lang="en-US" b="1" dirty="0"/>
              <a:t>make decisions </a:t>
            </a:r>
            <a:r>
              <a:rPr lang="en-US" dirty="0"/>
              <a:t>accordingly.</a:t>
            </a:r>
          </a:p>
        </p:txBody>
      </p:sp>
      <p:sp>
        <p:nvSpPr>
          <p:cNvPr id="4" name="Rectangle 3">
            <a:extLst>
              <a:ext uri="{FF2B5EF4-FFF2-40B4-BE49-F238E27FC236}">
                <a16:creationId xmlns:a16="http://schemas.microsoft.com/office/drawing/2014/main" id="{A12B4D96-A2F2-468F-AFFC-2A0C7A457CDC}"/>
              </a:ext>
            </a:extLst>
          </p:cNvPr>
          <p:cNvSpPr/>
          <p:nvPr/>
        </p:nvSpPr>
        <p:spPr>
          <a:xfrm>
            <a:off x="198437" y="5498922"/>
            <a:ext cx="8222231" cy="1200329"/>
          </a:xfrm>
          <a:prstGeom prst="rect">
            <a:avLst/>
          </a:prstGeom>
        </p:spPr>
        <p:txBody>
          <a:bodyPr wrap="square">
            <a:spAutoFit/>
          </a:bodyPr>
          <a:lstStyle/>
          <a:p>
            <a:r>
              <a:rPr lang="en-US" dirty="0"/>
              <a:t>Source: </a:t>
            </a:r>
            <a:r>
              <a:rPr lang="en-US" dirty="0">
                <a:hlinkClick r:id="rId3"/>
              </a:rPr>
              <a:t>https://www.differencebetween.com/difference-between-machine-learning-and-vs-artificial-intelligence/</a:t>
            </a:r>
            <a:endParaRPr lang="en-US" dirty="0"/>
          </a:p>
          <a:p>
            <a:endParaRPr lang="en-US" dirty="0"/>
          </a:p>
          <a:p>
            <a:r>
              <a:rPr lang="en-US" dirty="0">
                <a:hlinkClick r:id="rId4"/>
              </a:rPr>
              <a:t>https://cdn.redshift.autodesk.com/2016/05/Machine-Learning-hero.jpg</a:t>
            </a:r>
            <a:r>
              <a:rPr lang="en-US" dirty="0"/>
              <a:t> </a:t>
            </a:r>
          </a:p>
        </p:txBody>
      </p:sp>
    </p:spTree>
    <p:extLst>
      <p:ext uri="{BB962C8B-B14F-4D97-AF65-F5344CB8AC3E}">
        <p14:creationId xmlns:p14="http://schemas.microsoft.com/office/powerpoint/2010/main" val="3517524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Examples from History</a:t>
            </a:r>
          </a:p>
        </p:txBody>
      </p:sp>
      <p:sp>
        <p:nvSpPr>
          <p:cNvPr id="3" name="Rectangle 2"/>
          <p:cNvSpPr/>
          <p:nvPr/>
        </p:nvSpPr>
        <p:spPr bwMode="auto">
          <a:xfrm>
            <a:off x="281243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US" sz="1632" dirty="0">
                <a:solidFill>
                  <a:schemeClr val="bg1"/>
                </a:solidFill>
              </a:rPr>
              <a:t>Bing maps</a:t>
            </a:r>
            <a:br>
              <a:rPr lang="en-US" sz="1632" dirty="0">
                <a:solidFill>
                  <a:schemeClr val="bg1"/>
                </a:solidFill>
              </a:rPr>
            </a:br>
            <a:r>
              <a:rPr lang="en-US" sz="1632" dirty="0">
                <a:solidFill>
                  <a:schemeClr val="bg1"/>
                </a:solidFill>
              </a:rPr>
              <a:t>launches</a:t>
            </a:r>
          </a:p>
          <a:p>
            <a:pPr algn="ctr" defTabSz="951028" fontAlgn="base">
              <a:spcBef>
                <a:spcPts val="612"/>
              </a:spcBef>
              <a:spcAft>
                <a:spcPct val="0"/>
              </a:spcAft>
            </a:pPr>
            <a:br>
              <a:rPr lang="en-US" sz="1632" dirty="0">
                <a:solidFill>
                  <a:schemeClr val="bg1"/>
                </a:solidFill>
              </a:rPr>
            </a:br>
            <a:r>
              <a:rPr lang="en-US" sz="1632" b="1" dirty="0">
                <a:solidFill>
                  <a:schemeClr val="bg1"/>
                </a:solidFill>
              </a:rPr>
              <a:t>What’s the best way to home?  </a:t>
            </a:r>
          </a:p>
          <a:p>
            <a:pPr algn="ctr" defTabSz="951028" fontAlgn="base">
              <a:spcBef>
                <a:spcPts val="612"/>
              </a:spcBef>
              <a:spcAft>
                <a:spcPct val="0"/>
              </a:spcAft>
            </a:pPr>
            <a:endParaRPr lang="en-IN" sz="1632" dirty="0">
              <a:solidFill>
                <a:schemeClr val="bg1"/>
              </a:solidFill>
            </a:endParaRPr>
          </a:p>
        </p:txBody>
      </p:sp>
      <p:sp>
        <p:nvSpPr>
          <p:cNvPr id="5" name="Rectangle 4"/>
          <p:cNvSpPr/>
          <p:nvPr/>
        </p:nvSpPr>
        <p:spPr bwMode="auto">
          <a:xfrm>
            <a:off x="625076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Kinect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What does that motion “mean”?</a:t>
            </a:r>
          </a:p>
        </p:txBody>
      </p:sp>
      <p:sp>
        <p:nvSpPr>
          <p:cNvPr id="6" name="Rectangle 5"/>
          <p:cNvSpPr/>
          <p:nvPr/>
        </p:nvSpPr>
        <p:spPr bwMode="auto">
          <a:xfrm>
            <a:off x="9689094"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Azure Machine Learning GA</a:t>
            </a:r>
          </a:p>
          <a:p>
            <a:pPr algn="ctr" defTabSz="951028" fontAlgn="base">
              <a:spcBef>
                <a:spcPts val="612"/>
              </a:spcBef>
              <a:spcAft>
                <a:spcPct val="0"/>
              </a:spcAft>
            </a:pPr>
            <a:endParaRPr lang="en-IN" sz="1632" dirty="0">
              <a:solidFill>
                <a:schemeClr val="bg1"/>
              </a:solidFill>
            </a:endParaRPr>
          </a:p>
          <a:p>
            <a:pPr algn="ctr" defTabSz="951028" fontAlgn="base">
              <a:spcBef>
                <a:spcPts val="612"/>
              </a:spcBef>
              <a:spcAft>
                <a:spcPct val="0"/>
              </a:spcAft>
            </a:pPr>
            <a:r>
              <a:rPr lang="en-IN" sz="1632" b="1" dirty="0">
                <a:solidFill>
                  <a:schemeClr val="bg1"/>
                </a:solidFill>
              </a:rPr>
              <a:t>What will happen next? </a:t>
            </a:r>
          </a:p>
        </p:txBody>
      </p:sp>
      <p:sp>
        <p:nvSpPr>
          <p:cNvPr id="7" name="Rectangle 6"/>
          <p:cNvSpPr/>
          <p:nvPr/>
        </p:nvSpPr>
        <p:spPr bwMode="auto">
          <a:xfrm>
            <a:off x="109327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a:r>
              <a:rPr lang="en-US" sz="1632" dirty="0">
                <a:solidFill>
                  <a:schemeClr val="bg1"/>
                </a:solidFill>
              </a:rPr>
              <a:t> Hotmail launches </a:t>
            </a:r>
          </a:p>
          <a:p>
            <a:pPr algn="ctr"/>
            <a:endParaRPr lang="en-US" sz="1632" dirty="0">
              <a:solidFill>
                <a:schemeClr val="bg1"/>
              </a:solidFill>
            </a:endParaRPr>
          </a:p>
          <a:p>
            <a:pPr algn="ctr"/>
            <a:endParaRPr lang="en-US" sz="1632" dirty="0">
              <a:solidFill>
                <a:schemeClr val="bg1"/>
              </a:solidFill>
            </a:endParaRPr>
          </a:p>
          <a:p>
            <a:pPr algn="ctr"/>
            <a:r>
              <a:rPr lang="en-US" sz="1632" b="1" dirty="0">
                <a:solidFill>
                  <a:schemeClr val="bg1"/>
                </a:solidFill>
              </a:rPr>
              <a:t>Which email is junk? </a:t>
            </a:r>
          </a:p>
        </p:txBody>
      </p:sp>
      <p:sp>
        <p:nvSpPr>
          <p:cNvPr id="8" name="Rectangle 7"/>
          <p:cNvSpPr/>
          <p:nvPr/>
        </p:nvSpPr>
        <p:spPr bwMode="auto">
          <a:xfrm>
            <a:off x="453160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Bing search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Which searches are most relevant? </a:t>
            </a:r>
          </a:p>
        </p:txBody>
      </p:sp>
      <p:sp>
        <p:nvSpPr>
          <p:cNvPr id="9" name="Rectangle 8"/>
          <p:cNvSpPr/>
          <p:nvPr/>
        </p:nvSpPr>
        <p:spPr bwMode="auto">
          <a:xfrm>
            <a:off x="796993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Skype Translator launches</a:t>
            </a:r>
          </a:p>
          <a:p>
            <a:pPr algn="ctr" defTabSz="951028" fontAlgn="base">
              <a:spcBef>
                <a:spcPts val="612"/>
              </a:spcBef>
              <a:spcAft>
                <a:spcPct val="0"/>
              </a:spcAft>
            </a:pPr>
            <a:r>
              <a:rPr lang="en-IN" sz="1632" b="1" dirty="0">
                <a:solidFill>
                  <a:schemeClr val="bg1"/>
                </a:solidFill>
              </a:rPr>
              <a:t>What is that person saying?</a:t>
            </a:r>
          </a:p>
        </p:txBody>
      </p:sp>
      <p:sp>
        <p:nvSpPr>
          <p:cNvPr id="13" name="Rectangle 12"/>
          <p:cNvSpPr/>
          <p:nvPr/>
        </p:nvSpPr>
        <p:spPr bwMode="auto">
          <a:xfrm>
            <a:off x="1042118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4" name="Oval 13"/>
          <p:cNvSpPr/>
          <p:nvPr/>
        </p:nvSpPr>
        <p:spPr bwMode="auto">
          <a:xfrm>
            <a:off x="10368578"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5" name="Rectangle 14"/>
          <p:cNvSpPr/>
          <p:nvPr/>
        </p:nvSpPr>
        <p:spPr bwMode="auto">
          <a:xfrm>
            <a:off x="8702024" y="2624838"/>
            <a:ext cx="27978" cy="4327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6" name="Oval 15"/>
          <p:cNvSpPr/>
          <p:nvPr/>
        </p:nvSpPr>
        <p:spPr bwMode="auto">
          <a:xfrm>
            <a:off x="8649414"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7" name="Rectangle 16"/>
          <p:cNvSpPr/>
          <p:nvPr/>
        </p:nvSpPr>
        <p:spPr bwMode="auto">
          <a:xfrm>
            <a:off x="6982859"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8" name="Oval 17"/>
          <p:cNvSpPr/>
          <p:nvPr/>
        </p:nvSpPr>
        <p:spPr bwMode="auto">
          <a:xfrm>
            <a:off x="6930249"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9" name="Rectangle 18"/>
          <p:cNvSpPr/>
          <p:nvPr/>
        </p:nvSpPr>
        <p:spPr bwMode="auto">
          <a:xfrm>
            <a:off x="526369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0" name="Oval 19"/>
          <p:cNvSpPr/>
          <p:nvPr/>
        </p:nvSpPr>
        <p:spPr bwMode="auto">
          <a:xfrm>
            <a:off x="521108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1" name="Rectangle 20"/>
          <p:cNvSpPr/>
          <p:nvPr/>
        </p:nvSpPr>
        <p:spPr bwMode="auto">
          <a:xfrm>
            <a:off x="354452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2" name="Oval 21"/>
          <p:cNvSpPr/>
          <p:nvPr/>
        </p:nvSpPr>
        <p:spPr bwMode="auto">
          <a:xfrm>
            <a:off x="3491918"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3" name="Rectangle 22"/>
          <p:cNvSpPr/>
          <p:nvPr/>
        </p:nvSpPr>
        <p:spPr bwMode="auto">
          <a:xfrm>
            <a:off x="182536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4" name="Oval 23"/>
          <p:cNvSpPr/>
          <p:nvPr/>
        </p:nvSpPr>
        <p:spPr bwMode="auto">
          <a:xfrm>
            <a:off x="177275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5" name="Right Arrow 24"/>
          <p:cNvSpPr/>
          <p:nvPr/>
        </p:nvSpPr>
        <p:spPr bwMode="auto">
          <a:xfrm>
            <a:off x="-12441" y="2262447"/>
            <a:ext cx="12448034" cy="332776"/>
          </a:xfrm>
          <a:prstGeom prst="rightArrow">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15748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2014</a:t>
            </a:r>
          </a:p>
        </p:txBody>
      </p:sp>
      <p:sp>
        <p:nvSpPr>
          <p:cNvPr id="28" name="Rectangle 27"/>
          <p:cNvSpPr/>
          <p:nvPr/>
        </p:nvSpPr>
        <p:spPr bwMode="auto">
          <a:xfrm>
            <a:off x="471915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2009</a:t>
            </a:r>
          </a:p>
        </p:txBody>
      </p:sp>
      <p:sp>
        <p:nvSpPr>
          <p:cNvPr id="29" name="Rectangle 28"/>
          <p:cNvSpPr/>
          <p:nvPr/>
        </p:nvSpPr>
        <p:spPr bwMode="auto">
          <a:xfrm>
            <a:off x="128082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1997</a:t>
            </a:r>
          </a:p>
        </p:txBody>
      </p:sp>
      <p:sp>
        <p:nvSpPr>
          <p:cNvPr id="30" name="Rectangle 29"/>
          <p:cNvSpPr/>
          <p:nvPr/>
        </p:nvSpPr>
        <p:spPr bwMode="auto">
          <a:xfrm>
            <a:off x="9876650"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2015</a:t>
            </a:r>
          </a:p>
        </p:txBody>
      </p:sp>
      <p:sp>
        <p:nvSpPr>
          <p:cNvPr id="31" name="Rectangle 30"/>
          <p:cNvSpPr/>
          <p:nvPr/>
        </p:nvSpPr>
        <p:spPr bwMode="auto">
          <a:xfrm>
            <a:off x="643832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2010</a:t>
            </a:r>
          </a:p>
        </p:txBody>
      </p:sp>
      <p:sp>
        <p:nvSpPr>
          <p:cNvPr id="32" name="Rectangle 31"/>
          <p:cNvSpPr/>
          <p:nvPr/>
        </p:nvSpPr>
        <p:spPr bwMode="auto">
          <a:xfrm>
            <a:off x="299999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8023" y="12818"/>
            <a:ext cx="9342973" cy="6981210"/>
          </a:xfrm>
          <a:prstGeom prst="rect">
            <a:avLst/>
          </a:prstGeom>
        </p:spPr>
      </p:pic>
      <p:sp>
        <p:nvSpPr>
          <p:cNvPr id="3" name="Rectangular Callout 2"/>
          <p:cNvSpPr/>
          <p:nvPr/>
        </p:nvSpPr>
        <p:spPr bwMode="auto">
          <a:xfrm>
            <a:off x="391913" y="1172064"/>
            <a:ext cx="1560095" cy="6096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8569" y="3694517"/>
            <a:ext cx="1560095" cy="6096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520356" y="1871600"/>
            <a:ext cx="1560095" cy="6096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8117449" y="210165"/>
            <a:ext cx="2316461" cy="824694"/>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72366" y="4931833"/>
            <a:ext cx="1918739" cy="1016154"/>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421730" y="3389671"/>
            <a:ext cx="1866158" cy="6096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314362" y="4519394"/>
            <a:ext cx="1864943" cy="2223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32111" fontAlgn="base">
              <a:spcBef>
                <a:spcPct val="0"/>
              </a:spcBef>
              <a:spcAft>
                <a:spcPct val="0"/>
              </a:spcAft>
            </a:pPr>
            <a:endParaRPr lang="en-US" sz="1836" i="1" dirty="0">
              <a:gradFill>
                <a:gsLst>
                  <a:gs pos="0">
                    <a:srgbClr val="FFFFFF"/>
                  </a:gs>
                  <a:gs pos="100000">
                    <a:srgbClr val="FFFFFF"/>
                  </a:gs>
                </a:gsLst>
                <a:lin ang="5400000" scaled="0"/>
              </a:gradFill>
              <a:ea typeface="Segoe UI" pitchFamily="34" charset="0"/>
              <a:cs typeface="Segoe UI" pitchFamily="34" charset="0"/>
            </a:endParaRPr>
          </a:p>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91912" y="2349607"/>
            <a:ext cx="1560095" cy="914537"/>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12" y="1258274"/>
            <a:ext cx="5595620" cy="319269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236" y="1258274"/>
            <a:ext cx="5595620" cy="3005930"/>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312" y="3654546"/>
            <a:ext cx="5595620" cy="315121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8236" y="3654546"/>
            <a:ext cx="5595620" cy="3262359"/>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4957" y="1546243"/>
            <a:ext cx="2664582" cy="2051727"/>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2" y="1546243"/>
            <a:ext cx="2664582" cy="2051727"/>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23909" y="4499486"/>
            <a:ext cx="2664582" cy="2051727"/>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1" y="4502725"/>
            <a:ext cx="2664582" cy="2051727"/>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79286" y="1892268"/>
            <a:ext cx="4653302" cy="3565265"/>
          </a:xfrm>
          <a:prstGeom prst="rect">
            <a:avLst/>
          </a:prstGeom>
        </p:spPr>
      </p:pic>
      <p:grpSp>
        <p:nvGrpSpPr>
          <p:cNvPr id="6" name="Group 5"/>
          <p:cNvGrpSpPr/>
          <p:nvPr/>
        </p:nvGrpSpPr>
        <p:grpSpPr>
          <a:xfrm>
            <a:off x="6480532" y="1049179"/>
            <a:ext cx="4536727" cy="5422375"/>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480532" y="432300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6480532" y="621735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16564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street sign hanging from a pole&#10;&#10;Description automatically generated">
            <a:extLst>
              <a:ext uri="{FF2B5EF4-FFF2-40B4-BE49-F238E27FC236}">
                <a16:creationId xmlns:a16="http://schemas.microsoft.com/office/drawing/2014/main" id="{F162BF4D-0D72-4D99-8294-DA0F0FC3360B}"/>
              </a:ext>
            </a:extLst>
          </p:cNvPr>
          <p:cNvPicPr>
            <a:picLocks noChangeAspect="1"/>
          </p:cNvPicPr>
          <p:nvPr/>
        </p:nvPicPr>
        <p:blipFill rotWithShape="1">
          <a:blip r:embed="rId2"/>
          <a:srcRect t="14118" b="18120"/>
          <a:stretch/>
        </p:blipFill>
        <p:spPr>
          <a:xfrm>
            <a:off x="20" y="10"/>
            <a:ext cx="12436455" cy="6994515"/>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2BEE7F6-98A0-4CBA-A7A5-7B2CBDBE584C}"/>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to you?</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24C3927-3ECA-47A8-BC3F-64C7D5651693}"/>
              </a:ext>
            </a:extLst>
          </p:cNvPr>
          <p:cNvSpPr/>
          <p:nvPr/>
        </p:nvSpPr>
        <p:spPr>
          <a:xfrm>
            <a:off x="1587" y="6439967"/>
            <a:ext cx="11550650" cy="369332"/>
          </a:xfrm>
          <a:prstGeom prst="rect">
            <a:avLst/>
          </a:prstGeom>
        </p:spPr>
        <p:txBody>
          <a:bodyPr wrap="square">
            <a:spAutoFit/>
          </a:bodyPr>
          <a:lstStyle/>
          <a:p>
            <a:r>
              <a:rPr lang="en-US" dirty="0"/>
              <a:t>Source: https://thecoachingeducator.files.wordpress.com/2013/03/lost_confused_sign_mega.jpeg</a:t>
            </a:r>
          </a:p>
        </p:txBody>
      </p:sp>
    </p:spTree>
    <p:extLst>
      <p:ext uri="{BB962C8B-B14F-4D97-AF65-F5344CB8AC3E}">
        <p14:creationId xmlns:p14="http://schemas.microsoft.com/office/powerpoint/2010/main" val="22810291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879" y="2056260"/>
            <a:ext cx="5885689" cy="394413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51004" y="2056261"/>
            <a:ext cx="5838485" cy="3953850"/>
          </a:xfrm>
          <a:prstGeom prst="rect">
            <a:avLst/>
          </a:prstGeom>
        </p:spPr>
      </p:pic>
      <p:sp>
        <p:nvSpPr>
          <p:cNvPr id="7" name="TextBox 6"/>
          <p:cNvSpPr txBox="1"/>
          <p:nvPr/>
        </p:nvSpPr>
        <p:spPr>
          <a:xfrm>
            <a:off x="156315" y="1459844"/>
            <a:ext cx="1567883" cy="606488"/>
          </a:xfrm>
          <a:prstGeom prst="rect">
            <a:avLst/>
          </a:prstGeom>
          <a:noFill/>
        </p:spPr>
        <p:txBody>
          <a:bodyPr wrap="none" rtlCol="0">
            <a:spAutoFit/>
          </a:bodyPr>
          <a:lstStyle/>
          <a:p>
            <a:r>
              <a:rPr lang="en-US" sz="3264" dirty="0"/>
              <a:t>Positive</a:t>
            </a:r>
          </a:p>
        </p:txBody>
      </p:sp>
      <p:sp>
        <p:nvSpPr>
          <p:cNvPr id="8" name="TextBox 7"/>
          <p:cNvSpPr txBox="1"/>
          <p:nvPr/>
        </p:nvSpPr>
        <p:spPr>
          <a:xfrm>
            <a:off x="6213130" y="1486336"/>
            <a:ext cx="1824041" cy="606488"/>
          </a:xfrm>
          <a:prstGeom prst="rect">
            <a:avLst/>
          </a:prstGeom>
          <a:noFill/>
        </p:spPr>
        <p:txBody>
          <a:bodyPr wrap="none" rtlCol="0">
            <a:spAutoFit/>
          </a:bodyPr>
          <a:lstStyle/>
          <a:p>
            <a:r>
              <a:rPr lang="en-US" sz="3264" dirty="0"/>
              <a:t>Negative</a:t>
            </a:r>
          </a:p>
        </p:txBody>
      </p:sp>
    </p:spTree>
    <p:extLst>
      <p:ext uri="{BB962C8B-B14F-4D97-AF65-F5344CB8AC3E}">
        <p14:creationId xmlns:p14="http://schemas.microsoft.com/office/powerpoint/2010/main" val="2471477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http://livesino.net/images/farm35/-How-Old-_B3A9/howold-robot.png">
            <a:extLst>
              <a:ext uri="{FF2B5EF4-FFF2-40B4-BE49-F238E27FC236}">
                <a16:creationId xmlns:a16="http://schemas.microsoft.com/office/drawing/2014/main" id="{5858E612-6993-45F2-A0B2-28F81BDE91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41" b="-1"/>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D03A3-E507-49DD-BF38-7A24FBCCEEF4}"/>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https://how-old.net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643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3DFA3-20C6-4C6C-BE11-042558964A26}"/>
              </a:ext>
            </a:extLst>
          </p:cNvPr>
          <p:cNvPicPr>
            <a:picLocks noChangeAspect="1"/>
          </p:cNvPicPr>
          <p:nvPr/>
        </p:nvPicPr>
        <p:blipFill rotWithShape="1">
          <a:blip r:embed="rId2"/>
          <a:srcRect b="3859"/>
          <a:stretch/>
        </p:blipFill>
        <p:spPr>
          <a:xfrm>
            <a:off x="20" y="10"/>
            <a:ext cx="12436455" cy="6994515"/>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51A6A-FB3A-45BE-8007-84610A53FCC6}"/>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https://what-dog.net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0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C2D15-4CD3-4CE6-BC90-D0A4541D434C}"/>
              </a:ext>
            </a:extLst>
          </p:cNvPr>
          <p:cNvSpPr>
            <a:spLocks noGrp="1"/>
          </p:cNvSpPr>
          <p:nvPr>
            <p:ph type="title"/>
          </p:nvPr>
        </p:nvSpPr>
        <p:spPr>
          <a:xfrm>
            <a:off x="274639" y="2125677"/>
            <a:ext cx="10056812" cy="1181862"/>
          </a:xfrm>
        </p:spPr>
        <p:txBody>
          <a:bodyPr/>
          <a:lstStyle/>
          <a:p>
            <a:r>
              <a:rPr lang="en-US" dirty="0"/>
              <a:t>Demo: Come Say HI</a:t>
            </a:r>
          </a:p>
        </p:txBody>
      </p:sp>
    </p:spTree>
    <p:extLst>
      <p:ext uri="{BB962C8B-B14F-4D97-AF65-F5344CB8AC3E}">
        <p14:creationId xmlns:p14="http://schemas.microsoft.com/office/powerpoint/2010/main" val="2559394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568AB4-C0E3-4835-BD53-56035AFC14BD}"/>
              </a:ext>
            </a:extLst>
          </p:cNvPr>
          <p:cNvSpPr>
            <a:spLocks noGrp="1"/>
          </p:cNvSpPr>
          <p:nvPr>
            <p:ph type="title"/>
          </p:nvPr>
        </p:nvSpPr>
        <p:spPr>
          <a:xfrm>
            <a:off x="274639" y="2125677"/>
            <a:ext cx="10056812" cy="2179058"/>
          </a:xfrm>
        </p:spPr>
        <p:txBody>
          <a:bodyPr/>
          <a:lstStyle/>
          <a:p>
            <a:r>
              <a:rPr lang="en-US" dirty="0"/>
              <a:t>Using AI to play video games</a:t>
            </a:r>
          </a:p>
        </p:txBody>
      </p:sp>
      <p:pic>
        <p:nvPicPr>
          <p:cNvPr id="5" name="Picture 4">
            <a:extLst>
              <a:ext uri="{FF2B5EF4-FFF2-40B4-BE49-F238E27FC236}">
                <a16:creationId xmlns:a16="http://schemas.microsoft.com/office/drawing/2014/main" id="{803E66B1-AA6C-4E70-B98D-234C5D8C63E7}"/>
              </a:ext>
            </a:extLst>
          </p:cNvPr>
          <p:cNvPicPr>
            <a:picLocks noChangeAspect="1"/>
          </p:cNvPicPr>
          <p:nvPr/>
        </p:nvPicPr>
        <p:blipFill>
          <a:blip r:embed="rId2"/>
          <a:stretch>
            <a:fillRect/>
          </a:stretch>
        </p:blipFill>
        <p:spPr>
          <a:xfrm>
            <a:off x="8885237" y="4137004"/>
            <a:ext cx="3810028" cy="2857521"/>
          </a:xfrm>
          <a:prstGeom prst="rect">
            <a:avLst/>
          </a:prstGeom>
        </p:spPr>
      </p:pic>
      <p:sp>
        <p:nvSpPr>
          <p:cNvPr id="6" name="Rectangle 5">
            <a:extLst>
              <a:ext uri="{FF2B5EF4-FFF2-40B4-BE49-F238E27FC236}">
                <a16:creationId xmlns:a16="http://schemas.microsoft.com/office/drawing/2014/main" id="{2AA10BCA-A045-4775-BB5B-ABBAE2FE47FA}"/>
              </a:ext>
            </a:extLst>
          </p:cNvPr>
          <p:cNvSpPr/>
          <p:nvPr/>
        </p:nvSpPr>
        <p:spPr>
          <a:xfrm>
            <a:off x="240776" y="6191934"/>
            <a:ext cx="8540887" cy="646331"/>
          </a:xfrm>
          <a:prstGeom prst="rect">
            <a:avLst/>
          </a:prstGeom>
        </p:spPr>
        <p:txBody>
          <a:bodyPr wrap="square">
            <a:spAutoFit/>
          </a:bodyPr>
          <a:lstStyle/>
          <a:p>
            <a:r>
              <a:rPr lang="en-US" dirty="0"/>
              <a:t>Video: https://www.youtube.com/watch?v=zQyWMHFjewU</a:t>
            </a:r>
          </a:p>
          <a:p>
            <a:r>
              <a:rPr lang="en-US" dirty="0"/>
              <a:t>Source: https://mspacmanblog.files.wordpress.com/2014/10/ms_pacman_white.jpg</a:t>
            </a:r>
          </a:p>
        </p:txBody>
      </p:sp>
    </p:spTree>
    <p:extLst>
      <p:ext uri="{BB962C8B-B14F-4D97-AF65-F5344CB8AC3E}">
        <p14:creationId xmlns:p14="http://schemas.microsoft.com/office/powerpoint/2010/main" val="1213426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1C15A767-3A94-4D42-82D3-93192E5F4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42"/>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538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262AE-29A2-49FB-9F16-EA770B7FA480}"/>
              </a:ext>
            </a:extLst>
          </p:cNvPr>
          <p:cNvSpPr>
            <a:spLocks noGrp="1"/>
          </p:cNvSpPr>
          <p:nvPr>
            <p:ph type="title"/>
          </p:nvPr>
        </p:nvSpPr>
        <p:spPr>
          <a:xfrm>
            <a:off x="655637" y="220662"/>
            <a:ext cx="11658600" cy="1181862"/>
          </a:xfrm>
        </p:spPr>
        <p:txBody>
          <a:bodyPr/>
          <a:lstStyle/>
          <a:p>
            <a:r>
              <a:rPr lang="en-US" dirty="0"/>
              <a:t>Hot Dog Challenge</a:t>
            </a:r>
          </a:p>
        </p:txBody>
      </p:sp>
      <p:sp>
        <p:nvSpPr>
          <p:cNvPr id="2" name="Rectangle 1">
            <a:extLst>
              <a:ext uri="{FF2B5EF4-FFF2-40B4-BE49-F238E27FC236}">
                <a16:creationId xmlns:a16="http://schemas.microsoft.com/office/drawing/2014/main" id="{09498240-2F0E-4C58-A9D5-6E22F3A102BD}"/>
              </a:ext>
            </a:extLst>
          </p:cNvPr>
          <p:cNvSpPr/>
          <p:nvPr/>
        </p:nvSpPr>
        <p:spPr>
          <a:xfrm>
            <a:off x="751559" y="6404531"/>
            <a:ext cx="3794180" cy="369332"/>
          </a:xfrm>
          <a:prstGeom prst="rect">
            <a:avLst/>
          </a:prstGeom>
        </p:spPr>
        <p:txBody>
          <a:bodyPr wrap="none">
            <a:spAutoFit/>
          </a:bodyPr>
          <a:lstStyle/>
          <a:p>
            <a:r>
              <a:rPr lang="en-US" dirty="0"/>
              <a:t>https://aka.ms/TEALS/HotDogOrNot</a:t>
            </a:r>
          </a:p>
        </p:txBody>
      </p:sp>
      <p:pic>
        <p:nvPicPr>
          <p:cNvPr id="1026" name="Picture 2" descr="See the source image">
            <a:extLst>
              <a:ext uri="{FF2B5EF4-FFF2-40B4-BE49-F238E27FC236}">
                <a16:creationId xmlns:a16="http://schemas.microsoft.com/office/drawing/2014/main" id="{F6F1A19C-568A-4ECC-9B6B-6F761A748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7" y="1438753"/>
            <a:ext cx="9410528" cy="470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08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E13D-D81E-43B5-A135-F307C90B59F3}"/>
              </a:ext>
            </a:extLst>
          </p:cNvPr>
          <p:cNvSpPr>
            <a:spLocks noGrp="1"/>
          </p:cNvSpPr>
          <p:nvPr>
            <p:ph type="title"/>
          </p:nvPr>
        </p:nvSpPr>
        <p:spPr/>
        <p:txBody>
          <a:bodyPr/>
          <a:lstStyle/>
          <a:p>
            <a:r>
              <a:rPr lang="en-US" dirty="0"/>
              <a:t>Build it – Choose training images</a:t>
            </a:r>
            <a:br>
              <a:rPr lang="en-US" dirty="0"/>
            </a:br>
            <a:endParaRPr lang="en-US" dirty="0"/>
          </a:p>
        </p:txBody>
      </p:sp>
      <p:sp>
        <p:nvSpPr>
          <p:cNvPr id="3" name="Text Placeholder 2">
            <a:extLst>
              <a:ext uri="{FF2B5EF4-FFF2-40B4-BE49-F238E27FC236}">
                <a16:creationId xmlns:a16="http://schemas.microsoft.com/office/drawing/2014/main" id="{AFDE8DB4-9E52-4C72-A475-90D481A7C75D}"/>
              </a:ext>
            </a:extLst>
          </p:cNvPr>
          <p:cNvSpPr>
            <a:spLocks noGrp="1"/>
          </p:cNvSpPr>
          <p:nvPr>
            <p:ph type="body" sz="quarter" idx="10"/>
          </p:nvPr>
        </p:nvSpPr>
        <p:spPr>
          <a:xfrm>
            <a:off x="274702" y="1211287"/>
            <a:ext cx="11888787" cy="4887492"/>
          </a:xfrm>
        </p:spPr>
        <p:txBody>
          <a:bodyPr/>
          <a:lstStyle/>
          <a:p>
            <a:r>
              <a:rPr lang="en-US" dirty="0"/>
              <a:t>Download 10 pictures of </a:t>
            </a:r>
            <a:r>
              <a:rPr lang="en-US" b="1" dirty="0"/>
              <a:t>hot dogs </a:t>
            </a:r>
            <a:r>
              <a:rPr lang="en-US" dirty="0"/>
              <a:t>from the internet AND 10 pictures of </a:t>
            </a:r>
            <a:r>
              <a:rPr lang="en-US" b="1" dirty="0"/>
              <a:t>pizza</a:t>
            </a:r>
          </a:p>
          <a:p>
            <a:pPr lvl="1"/>
            <a:r>
              <a:rPr lang="en-US" dirty="0"/>
              <a:t>Save them to your desktop</a:t>
            </a:r>
          </a:p>
          <a:p>
            <a:pPr lvl="1"/>
            <a:endParaRPr lang="en-US" b="1" dirty="0"/>
          </a:p>
          <a:p>
            <a:pPr lvl="1"/>
            <a:r>
              <a:rPr lang="en-US" b="1" dirty="0"/>
              <a:t>You have 10 minutes</a:t>
            </a:r>
            <a:endParaRPr lang="en-US" dirty="0"/>
          </a:p>
          <a:p>
            <a:pPr lvl="1"/>
            <a:endParaRPr lang="en-US" dirty="0"/>
          </a:p>
          <a:p>
            <a:pPr lvl="1"/>
            <a:r>
              <a:rPr lang="en-US" dirty="0"/>
              <a:t>HINT: you can use image search to find them </a:t>
            </a:r>
            <a:r>
              <a:rPr lang="en-US" dirty="0">
                <a:hlinkClick r:id="rId2"/>
              </a:rPr>
              <a:t>https://www.bing.com/images</a:t>
            </a:r>
            <a:endParaRPr lang="en-US" dirty="0"/>
          </a:p>
          <a:p>
            <a:pPr lvl="1"/>
            <a:endParaRPr lang="en-US" dirty="0"/>
          </a:p>
          <a:p>
            <a:pPr lvl="1"/>
            <a:r>
              <a:rPr lang="en-US" dirty="0"/>
              <a:t>TIP: make sure each is smaller than 4 MB and is a jpg, </a:t>
            </a:r>
            <a:r>
              <a:rPr lang="en-US" dirty="0" err="1"/>
              <a:t>png</a:t>
            </a:r>
            <a:r>
              <a:rPr lang="en-US" dirty="0"/>
              <a:t> or bmp</a:t>
            </a:r>
          </a:p>
        </p:txBody>
      </p:sp>
    </p:spTree>
    <p:extLst>
      <p:ext uri="{BB962C8B-B14F-4D97-AF65-F5344CB8AC3E}">
        <p14:creationId xmlns:p14="http://schemas.microsoft.com/office/powerpoint/2010/main" val="1265739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F113-4E81-4839-A411-0112CE200063}"/>
              </a:ext>
            </a:extLst>
          </p:cNvPr>
          <p:cNvSpPr>
            <a:spLocks noGrp="1"/>
          </p:cNvSpPr>
          <p:nvPr>
            <p:ph type="title"/>
          </p:nvPr>
        </p:nvSpPr>
        <p:spPr/>
        <p:txBody>
          <a:bodyPr/>
          <a:lstStyle/>
          <a:p>
            <a:r>
              <a:rPr lang="en-US" dirty="0"/>
              <a:t>Build it – Create Project</a:t>
            </a:r>
          </a:p>
        </p:txBody>
      </p:sp>
      <p:sp>
        <p:nvSpPr>
          <p:cNvPr id="3" name="Text Placeholder 2">
            <a:extLst>
              <a:ext uri="{FF2B5EF4-FFF2-40B4-BE49-F238E27FC236}">
                <a16:creationId xmlns:a16="http://schemas.microsoft.com/office/drawing/2014/main" id="{BDDC66A9-4FE7-4FAA-8A9E-7C37EE9BB182}"/>
              </a:ext>
            </a:extLst>
          </p:cNvPr>
          <p:cNvSpPr>
            <a:spLocks noGrp="1"/>
          </p:cNvSpPr>
          <p:nvPr>
            <p:ph type="body" sz="quarter" idx="10"/>
          </p:nvPr>
        </p:nvSpPr>
        <p:spPr>
          <a:xfrm>
            <a:off x="274702" y="1211286"/>
            <a:ext cx="6705535" cy="4505849"/>
          </a:xfrm>
        </p:spPr>
        <p:txBody>
          <a:bodyPr/>
          <a:lstStyle/>
          <a:p>
            <a:pPr marL="742950" indent="-742950">
              <a:buFont typeface="+mj-lt"/>
              <a:buAutoNum type="arabicPeriod"/>
            </a:pPr>
            <a:r>
              <a:rPr lang="en-US" dirty="0"/>
              <a:t>Go to </a:t>
            </a:r>
            <a:r>
              <a:rPr lang="en-US" dirty="0">
                <a:hlinkClick r:id="rId2"/>
              </a:rPr>
              <a:t>https://customvision.ai</a:t>
            </a:r>
            <a:endParaRPr lang="en-US" dirty="0"/>
          </a:p>
          <a:p>
            <a:pPr marL="742950" indent="-742950">
              <a:buFont typeface="+mj-lt"/>
              <a:buAutoNum type="arabicPeriod"/>
            </a:pPr>
            <a:r>
              <a:rPr lang="en-US" dirty="0"/>
              <a:t>Login with your Microsoft Creds</a:t>
            </a:r>
          </a:p>
          <a:p>
            <a:pPr marL="742950" indent="-742950">
              <a:buFont typeface="+mj-lt"/>
              <a:buAutoNum type="arabicPeriod"/>
            </a:pPr>
            <a:r>
              <a:rPr lang="en-US" dirty="0"/>
              <a:t>Give your project a meaningful name and description</a:t>
            </a:r>
          </a:p>
          <a:p>
            <a:pPr marL="742950" indent="-742950">
              <a:buFont typeface="+mj-lt"/>
              <a:buAutoNum type="arabicPeriod"/>
            </a:pPr>
            <a:r>
              <a:rPr lang="en-US" dirty="0"/>
              <a:t>Create a new project with the following settings</a:t>
            </a:r>
          </a:p>
        </p:txBody>
      </p:sp>
      <p:pic>
        <p:nvPicPr>
          <p:cNvPr id="4" name="Picture 3">
            <a:extLst>
              <a:ext uri="{FF2B5EF4-FFF2-40B4-BE49-F238E27FC236}">
                <a16:creationId xmlns:a16="http://schemas.microsoft.com/office/drawing/2014/main" id="{8511E4FA-5715-4A8D-85EC-84B69EA0AC9A}"/>
              </a:ext>
            </a:extLst>
          </p:cNvPr>
          <p:cNvPicPr>
            <a:picLocks noChangeAspect="1"/>
          </p:cNvPicPr>
          <p:nvPr/>
        </p:nvPicPr>
        <p:blipFill>
          <a:blip r:embed="rId3"/>
          <a:stretch>
            <a:fillRect/>
          </a:stretch>
        </p:blipFill>
        <p:spPr>
          <a:xfrm>
            <a:off x="6827837" y="144462"/>
            <a:ext cx="5469322" cy="6735027"/>
          </a:xfrm>
          <a:prstGeom prst="rect">
            <a:avLst/>
          </a:prstGeom>
        </p:spPr>
      </p:pic>
    </p:spTree>
    <p:extLst>
      <p:ext uri="{BB962C8B-B14F-4D97-AF65-F5344CB8AC3E}">
        <p14:creationId xmlns:p14="http://schemas.microsoft.com/office/powerpoint/2010/main" val="5354175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25F6-96E9-4666-A469-D985EF691382}"/>
              </a:ext>
            </a:extLst>
          </p:cNvPr>
          <p:cNvSpPr>
            <a:spLocks noGrp="1"/>
          </p:cNvSpPr>
          <p:nvPr>
            <p:ph type="title"/>
          </p:nvPr>
        </p:nvSpPr>
        <p:spPr/>
        <p:txBody>
          <a:bodyPr/>
          <a:lstStyle/>
          <a:p>
            <a:r>
              <a:rPr lang="en-US" dirty="0"/>
              <a:t>Build it – Upload and tag images</a:t>
            </a:r>
            <a:br>
              <a:rPr lang="en-US" dirty="0"/>
            </a:br>
            <a:endParaRPr lang="en-US" dirty="0"/>
          </a:p>
        </p:txBody>
      </p:sp>
      <p:sp>
        <p:nvSpPr>
          <p:cNvPr id="3" name="Text Placeholder 2">
            <a:extLst>
              <a:ext uri="{FF2B5EF4-FFF2-40B4-BE49-F238E27FC236}">
                <a16:creationId xmlns:a16="http://schemas.microsoft.com/office/drawing/2014/main" id="{69A94220-BF4C-492A-A4E8-4F78C482D162}"/>
              </a:ext>
            </a:extLst>
          </p:cNvPr>
          <p:cNvSpPr>
            <a:spLocks noGrp="1"/>
          </p:cNvSpPr>
          <p:nvPr>
            <p:ph type="body" sz="quarter" idx="10"/>
          </p:nvPr>
        </p:nvSpPr>
        <p:spPr>
          <a:xfrm>
            <a:off x="274702" y="1211287"/>
            <a:ext cx="11888787" cy="1292662"/>
          </a:xfrm>
        </p:spPr>
        <p:txBody>
          <a:bodyPr/>
          <a:lstStyle/>
          <a:p>
            <a:r>
              <a:rPr lang="en-US" dirty="0"/>
              <a:t>Upload 14 images (7 hot dogs, 7 pizza)</a:t>
            </a:r>
          </a:p>
          <a:p>
            <a:r>
              <a:rPr lang="en-US" dirty="0"/>
              <a:t>Tag each image as either “hot dog” or “pizza”</a:t>
            </a:r>
          </a:p>
        </p:txBody>
      </p:sp>
      <p:pic>
        <p:nvPicPr>
          <p:cNvPr id="1026" name="Picture 2" descr="The add images control is shown in the upper left, and as a button at bottom center.">
            <a:extLst>
              <a:ext uri="{FF2B5EF4-FFF2-40B4-BE49-F238E27FC236}">
                <a16:creationId xmlns:a16="http://schemas.microsoft.com/office/drawing/2014/main" id="{8DEDC0E1-6A15-4A03-924D-EA405305F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683071"/>
            <a:ext cx="7864475" cy="361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312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E46947-6806-4D61-B43C-917D0AD7E98C}"/>
              </a:ext>
            </a:extLst>
          </p:cNvPr>
          <p:cNvSpPr/>
          <p:nvPr/>
        </p:nvSpPr>
        <p:spPr>
          <a:xfrm>
            <a:off x="198437" y="6545262"/>
            <a:ext cx="4979505" cy="369332"/>
          </a:xfrm>
          <a:prstGeom prst="rect">
            <a:avLst/>
          </a:prstGeom>
        </p:spPr>
        <p:txBody>
          <a:bodyPr wrap="none">
            <a:spAutoFit/>
          </a:bodyPr>
          <a:lstStyle/>
          <a:p>
            <a:r>
              <a:rPr lang="en-US" dirty="0"/>
              <a:t>Source: http://imgkid.com/snake-game-gif.shtml</a:t>
            </a:r>
          </a:p>
        </p:txBody>
      </p:sp>
      <p:pic>
        <p:nvPicPr>
          <p:cNvPr id="7" name="Picture 6" descr="A close up of a logo&#10;&#10;Description generated with very high confidence">
            <a:extLst>
              <a:ext uri="{FF2B5EF4-FFF2-40B4-BE49-F238E27FC236}">
                <a16:creationId xmlns:a16="http://schemas.microsoft.com/office/drawing/2014/main" id="{0E828244-FD7E-4196-B064-C025F1D92A3C}"/>
              </a:ext>
            </a:extLst>
          </p:cNvPr>
          <p:cNvPicPr>
            <a:picLocks noChangeAspect="1"/>
          </p:cNvPicPr>
          <p:nvPr/>
        </p:nvPicPr>
        <p:blipFill>
          <a:blip r:embed="rId3"/>
          <a:stretch>
            <a:fillRect/>
          </a:stretch>
        </p:blipFill>
        <p:spPr>
          <a:xfrm>
            <a:off x="1398773" y="79931"/>
            <a:ext cx="9753600" cy="6477000"/>
          </a:xfrm>
          <a:prstGeom prst="rect">
            <a:avLst/>
          </a:prstGeom>
        </p:spPr>
      </p:pic>
    </p:spTree>
    <p:extLst>
      <p:ext uri="{BB962C8B-B14F-4D97-AF65-F5344CB8AC3E}">
        <p14:creationId xmlns:p14="http://schemas.microsoft.com/office/powerpoint/2010/main" val="21805342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A985-EFF6-4D1D-B659-F992D72FD22A}"/>
              </a:ext>
            </a:extLst>
          </p:cNvPr>
          <p:cNvSpPr>
            <a:spLocks noGrp="1"/>
          </p:cNvSpPr>
          <p:nvPr>
            <p:ph type="title"/>
          </p:nvPr>
        </p:nvSpPr>
        <p:spPr/>
        <p:txBody>
          <a:bodyPr/>
          <a:lstStyle/>
          <a:p>
            <a:r>
              <a:rPr lang="en-US" dirty="0"/>
              <a:t>Build it – Train and test your ML Model</a:t>
            </a:r>
          </a:p>
        </p:txBody>
      </p:sp>
      <p:sp>
        <p:nvSpPr>
          <p:cNvPr id="3" name="Text Placeholder 2">
            <a:extLst>
              <a:ext uri="{FF2B5EF4-FFF2-40B4-BE49-F238E27FC236}">
                <a16:creationId xmlns:a16="http://schemas.microsoft.com/office/drawing/2014/main" id="{E68A4F98-5254-469A-A9A9-256E1AABF2FC}"/>
              </a:ext>
            </a:extLst>
          </p:cNvPr>
          <p:cNvSpPr>
            <a:spLocks noGrp="1"/>
          </p:cNvSpPr>
          <p:nvPr>
            <p:ph type="body" sz="quarter" idx="10"/>
          </p:nvPr>
        </p:nvSpPr>
        <p:spPr>
          <a:xfrm>
            <a:off x="274702" y="1211287"/>
            <a:ext cx="11888787" cy="1791260"/>
          </a:xfrm>
        </p:spPr>
        <p:txBody>
          <a:bodyPr/>
          <a:lstStyle/>
          <a:p>
            <a:r>
              <a:rPr lang="en-US" dirty="0"/>
              <a:t>Press the green Train button to train the model</a:t>
            </a:r>
          </a:p>
          <a:p>
            <a:r>
              <a:rPr lang="en-US" dirty="0"/>
              <a:t>Test your model using the “quick test” button and 6 pictures you did not upload</a:t>
            </a:r>
          </a:p>
        </p:txBody>
      </p:sp>
      <p:pic>
        <p:nvPicPr>
          <p:cNvPr id="4" name="Picture 3">
            <a:extLst>
              <a:ext uri="{FF2B5EF4-FFF2-40B4-BE49-F238E27FC236}">
                <a16:creationId xmlns:a16="http://schemas.microsoft.com/office/drawing/2014/main" id="{69D6A67E-ED2B-4511-B433-C3367480DE09}"/>
              </a:ext>
            </a:extLst>
          </p:cNvPr>
          <p:cNvPicPr>
            <a:picLocks noChangeAspect="1"/>
          </p:cNvPicPr>
          <p:nvPr/>
        </p:nvPicPr>
        <p:blipFill>
          <a:blip r:embed="rId2"/>
          <a:stretch>
            <a:fillRect/>
          </a:stretch>
        </p:blipFill>
        <p:spPr>
          <a:xfrm>
            <a:off x="2255837" y="3116262"/>
            <a:ext cx="9223057" cy="4443907"/>
          </a:xfrm>
          <a:prstGeom prst="rect">
            <a:avLst/>
          </a:prstGeom>
        </p:spPr>
      </p:pic>
    </p:spTree>
    <p:extLst>
      <p:ext uri="{BB962C8B-B14F-4D97-AF65-F5344CB8AC3E}">
        <p14:creationId xmlns:p14="http://schemas.microsoft.com/office/powerpoint/2010/main" val="36409387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7FE9-595E-459E-B65E-766917A7C9A1}"/>
              </a:ext>
            </a:extLst>
          </p:cNvPr>
          <p:cNvSpPr>
            <a:spLocks noGrp="1"/>
          </p:cNvSpPr>
          <p:nvPr>
            <p:ph type="title"/>
          </p:nvPr>
        </p:nvSpPr>
        <p:spPr/>
        <p:txBody>
          <a:bodyPr/>
          <a:lstStyle/>
          <a:p>
            <a:r>
              <a:rPr lang="en-US" dirty="0"/>
              <a:t>Extend it</a:t>
            </a:r>
          </a:p>
        </p:txBody>
      </p:sp>
      <p:sp>
        <p:nvSpPr>
          <p:cNvPr id="3" name="Text Placeholder 2">
            <a:extLst>
              <a:ext uri="{FF2B5EF4-FFF2-40B4-BE49-F238E27FC236}">
                <a16:creationId xmlns:a16="http://schemas.microsoft.com/office/drawing/2014/main" id="{3B28BDB1-DE15-478C-854C-FFE25F5EC8FC}"/>
              </a:ext>
            </a:extLst>
          </p:cNvPr>
          <p:cNvSpPr>
            <a:spLocks noGrp="1"/>
          </p:cNvSpPr>
          <p:nvPr>
            <p:ph type="body" sz="quarter" idx="10"/>
          </p:nvPr>
        </p:nvSpPr>
        <p:spPr>
          <a:xfrm>
            <a:off x="274702" y="1211287"/>
            <a:ext cx="11888787" cy="4745915"/>
          </a:xfrm>
        </p:spPr>
        <p:txBody>
          <a:bodyPr/>
          <a:lstStyle/>
          <a:p>
            <a:r>
              <a:rPr lang="en-US" dirty="0"/>
              <a:t>Create a new project to do something interesting to you.</a:t>
            </a:r>
          </a:p>
          <a:p>
            <a:endParaRPr lang="en-US" dirty="0"/>
          </a:p>
          <a:p>
            <a:r>
              <a:rPr lang="en-US" dirty="0"/>
              <a:t>Examples:</a:t>
            </a:r>
          </a:p>
          <a:p>
            <a:pPr lvl="1"/>
            <a:r>
              <a:rPr lang="en-US" dirty="0"/>
              <a:t>What character is it? </a:t>
            </a:r>
            <a:r>
              <a:rPr lang="en-US" dirty="0" err="1"/>
              <a:t>Fortnite</a:t>
            </a:r>
            <a:r>
              <a:rPr lang="en-US" dirty="0"/>
              <a:t>, i.e. Apex, Pokémon or your favorite game</a:t>
            </a:r>
          </a:p>
          <a:p>
            <a:pPr lvl="1"/>
            <a:r>
              <a:rPr lang="en-US" dirty="0"/>
              <a:t>What type of sports ball is it? i.e. Baseball, football, golf ball, soccer ball</a:t>
            </a:r>
          </a:p>
          <a:p>
            <a:pPr lvl="1"/>
            <a:r>
              <a:rPr lang="en-US" dirty="0"/>
              <a:t>Brand/Logo detector? i.e. Coke, Pepsi, Dr. Pepper</a:t>
            </a:r>
          </a:p>
          <a:p>
            <a:pPr lvl="1"/>
            <a:endParaRPr lang="en-US" dirty="0"/>
          </a:p>
          <a:p>
            <a:pPr lvl="1"/>
            <a:endParaRPr lang="en-US" dirty="0"/>
          </a:p>
          <a:p>
            <a:pPr marL="228600" lvl="1" indent="0">
              <a:buNone/>
            </a:pPr>
            <a:r>
              <a:rPr lang="en-US" dirty="0"/>
              <a:t>NOTE: please select something school </a:t>
            </a:r>
            <a:r>
              <a:rPr lang="en-US" dirty="0" err="1"/>
              <a:t>approperate</a:t>
            </a:r>
            <a:endParaRPr lang="en-US" dirty="0"/>
          </a:p>
        </p:txBody>
      </p:sp>
    </p:spTree>
    <p:extLst>
      <p:ext uri="{BB962C8B-B14F-4D97-AF65-F5344CB8AC3E}">
        <p14:creationId xmlns:p14="http://schemas.microsoft.com/office/powerpoint/2010/main" val="40470693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026D-1882-40E5-9F5B-3F9959DAF7B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DD6B45-B020-4E3A-B708-3D852C793252}"/>
              </a:ext>
            </a:extLst>
          </p:cNvPr>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EF91765A-E0C7-47FD-A21D-A5B3F0B18374}"/>
              </a:ext>
            </a:extLst>
          </p:cNvPr>
          <p:cNvSpPr/>
          <p:nvPr/>
        </p:nvSpPr>
        <p:spPr>
          <a:xfrm>
            <a:off x="122237" y="6164262"/>
            <a:ext cx="8991600" cy="646331"/>
          </a:xfrm>
          <a:prstGeom prst="rect">
            <a:avLst/>
          </a:prstGeom>
        </p:spPr>
        <p:txBody>
          <a:bodyPr wrap="square">
            <a:spAutoFit/>
          </a:bodyPr>
          <a:lstStyle/>
          <a:p>
            <a:r>
              <a:rPr lang="en-US" dirty="0">
                <a:solidFill>
                  <a:schemeClr val="bg1"/>
                </a:solidFill>
              </a:rPr>
              <a:t>Source: http://adjunctassistance.com/teaching-tips-techniques/questions-teaching-tips-techniques/how-college-faculty-should-ask-their-students-questions</a:t>
            </a:r>
          </a:p>
        </p:txBody>
      </p:sp>
    </p:spTree>
    <p:extLst>
      <p:ext uri="{BB962C8B-B14F-4D97-AF65-F5344CB8AC3E}">
        <p14:creationId xmlns:p14="http://schemas.microsoft.com/office/powerpoint/2010/main" val="31021661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2FCC54-BCA2-4295-B2DE-564BF05B260F}"/>
              </a:ext>
            </a:extLst>
          </p:cNvPr>
          <p:cNvSpPr/>
          <p:nvPr/>
        </p:nvSpPr>
        <p:spPr>
          <a:xfrm>
            <a:off x="1646237" y="4849423"/>
            <a:ext cx="7335406" cy="1200329"/>
          </a:xfrm>
          <a:prstGeom prst="rect">
            <a:avLst/>
          </a:prstGeom>
        </p:spPr>
        <p:txBody>
          <a:bodyPr wrap="none">
            <a:spAutoFit/>
          </a:bodyPr>
          <a:lstStyle/>
          <a:p>
            <a:r>
              <a:rPr lang="en-US" sz="2400" b="1" dirty="0"/>
              <a:t>Email: </a:t>
            </a:r>
            <a:r>
              <a:rPr lang="en-US" sz="2400" b="1" dirty="0">
                <a:hlinkClick r:id="rId4"/>
              </a:rPr>
              <a:t>sweisfel@microsoft.com</a:t>
            </a:r>
            <a:r>
              <a:rPr lang="en-US" sz="2400" b="1" dirty="0"/>
              <a:t> </a:t>
            </a:r>
          </a:p>
          <a:p>
            <a:r>
              <a:rPr lang="en-US" sz="2400" b="1" dirty="0"/>
              <a:t>LinkedIn: </a:t>
            </a:r>
            <a:r>
              <a:rPr lang="en-US" sz="2400" dirty="0">
                <a:ea typeface="Segoe UI Light" charset="0"/>
                <a:cs typeface="Segoe UI Light" charset="0"/>
                <a:hlinkClick r:id="rId5"/>
              </a:rPr>
              <a:t>https://www.linkedin.com/in/shawnweisfeld/</a:t>
            </a:r>
            <a:r>
              <a:rPr lang="en-US" sz="2400" dirty="0">
                <a:ea typeface="Segoe UI Light" charset="0"/>
                <a:cs typeface="Segoe UI Light" charset="0"/>
              </a:rPr>
              <a:t> </a:t>
            </a:r>
          </a:p>
          <a:p>
            <a:r>
              <a:rPr lang="en-US" sz="2400" b="1" dirty="0"/>
              <a:t>Download Slides @ </a:t>
            </a:r>
            <a:r>
              <a:rPr lang="en-US" sz="2400" dirty="0">
                <a:hlinkClick r:id="rId6"/>
              </a:rPr>
              <a:t>https://aka.ms/WHS/20190305</a:t>
            </a:r>
            <a:r>
              <a:rPr lang="en-US" sz="2400" dirty="0"/>
              <a:t> </a:t>
            </a:r>
            <a:endParaRPr lang="en-US" sz="2400" b="1" dirty="0"/>
          </a:p>
        </p:txBody>
      </p:sp>
      <p:sp>
        <p:nvSpPr>
          <p:cNvPr id="5" name="Title 4">
            <a:extLst>
              <a:ext uri="{FF2B5EF4-FFF2-40B4-BE49-F238E27FC236}">
                <a16:creationId xmlns:a16="http://schemas.microsoft.com/office/drawing/2014/main" id="{441E6F12-F6A6-44FD-A199-3189178699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844946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58FB5D-09F9-4B6E-BE12-43935CC33049}"/>
              </a:ext>
            </a:extLst>
          </p:cNvPr>
          <p:cNvSpPr/>
          <p:nvPr/>
        </p:nvSpPr>
        <p:spPr>
          <a:xfrm>
            <a:off x="165465" y="6470733"/>
            <a:ext cx="8442324" cy="369332"/>
          </a:xfrm>
          <a:prstGeom prst="rect">
            <a:avLst/>
          </a:prstGeom>
        </p:spPr>
        <p:txBody>
          <a:bodyPr wrap="square">
            <a:spAutoFit/>
          </a:bodyPr>
          <a:lstStyle/>
          <a:p>
            <a:r>
              <a:rPr lang="en-US" dirty="0"/>
              <a:t>Source: https://www.flickr.com/photos/universityofcentralflorida/3402843642</a:t>
            </a:r>
          </a:p>
        </p:txBody>
      </p:sp>
      <p:pic>
        <p:nvPicPr>
          <p:cNvPr id="2058" name="Picture 10" descr="See the source image">
            <a:extLst>
              <a:ext uri="{FF2B5EF4-FFF2-40B4-BE49-F238E27FC236}">
                <a16:creationId xmlns:a16="http://schemas.microsoft.com/office/drawing/2014/main" id="{84FD157C-AFE4-45E0-B78A-A014D2C30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 y="125740"/>
            <a:ext cx="5029200" cy="124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485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AECB8C85-8626-4CE4-9403-A8ECC6985F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46FBC6-A53A-4DED-A71A-43EBA36B94DB}"/>
              </a:ext>
            </a:extLst>
          </p:cNvPr>
          <p:cNvSpPr txBox="1"/>
          <p:nvPr/>
        </p:nvSpPr>
        <p:spPr>
          <a:xfrm>
            <a:off x="-106363" y="6397086"/>
            <a:ext cx="109790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http://www.military-today.com/aircraft/lockheed_martin_f35_images.htm</a:t>
            </a:r>
          </a:p>
        </p:txBody>
      </p:sp>
      <p:pic>
        <p:nvPicPr>
          <p:cNvPr id="3076" name="Picture 4" descr="See the source image">
            <a:extLst>
              <a:ext uri="{FF2B5EF4-FFF2-40B4-BE49-F238E27FC236}">
                <a16:creationId xmlns:a16="http://schemas.microsoft.com/office/drawing/2014/main" id="{BBEF6D11-6047-42DD-8786-342E74F2A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525" y="-1912938"/>
            <a:ext cx="493395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250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5D352CCE-66D3-4796-A268-552AD9621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88" b="4424"/>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3F9200-867C-40D7-8140-7BE3F214E690}"/>
              </a:ext>
            </a:extLst>
          </p:cNvPr>
          <p:cNvSpPr txBox="1"/>
          <p:nvPr/>
        </p:nvSpPr>
        <p:spPr>
          <a:xfrm>
            <a:off x="-106363" y="6366651"/>
            <a:ext cx="1196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http://www.delphigeist.com/2010/09/custom-client-server-application-with.html</a:t>
            </a:r>
          </a:p>
        </p:txBody>
      </p:sp>
    </p:spTree>
    <p:extLst>
      <p:ext uri="{BB962C8B-B14F-4D97-AF65-F5344CB8AC3E}">
        <p14:creationId xmlns:p14="http://schemas.microsoft.com/office/powerpoint/2010/main" val="29824535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D58A323F-C562-49CC-8CFC-5B6ADB8EA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581"/>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E7C494-C56C-49F5-94D3-28252935CBB1}"/>
              </a:ext>
            </a:extLst>
          </p:cNvPr>
          <p:cNvSpPr txBox="1"/>
          <p:nvPr/>
        </p:nvSpPr>
        <p:spPr>
          <a:xfrm>
            <a:off x="-136804" y="6367382"/>
            <a:ext cx="127100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http://dotnetmonitor.vlasovstudio.com/2010/07/06/monitoring-asp-net-applications/</a:t>
            </a:r>
          </a:p>
        </p:txBody>
      </p:sp>
    </p:spTree>
    <p:extLst>
      <p:ext uri="{BB962C8B-B14F-4D97-AF65-F5344CB8AC3E}">
        <p14:creationId xmlns:p14="http://schemas.microsoft.com/office/powerpoint/2010/main" val="2746236268"/>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1825</Words>
  <Application>Microsoft Office PowerPoint</Application>
  <PresentationFormat>Custom</PresentationFormat>
  <Paragraphs>219</Paragraphs>
  <Slides>54</Slides>
  <Notes>33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54</vt:i4>
      </vt:variant>
    </vt:vector>
  </HeadingPairs>
  <TitlesOfParts>
    <vt:vector size="63" baseType="lpstr">
      <vt:lpstr>Arial</vt:lpstr>
      <vt:lpstr>Consolas</vt:lpstr>
      <vt:lpstr>Segoe UI</vt:lpstr>
      <vt:lpstr>Segoe UI Light</vt:lpstr>
      <vt:lpstr>Segoe UI Semilight</vt:lpstr>
      <vt:lpstr>Wingdings</vt:lpstr>
      <vt:lpstr>WHITE TEMPLATE</vt:lpstr>
      <vt:lpstr>LIGHT GRAY TEMPLATE</vt:lpstr>
      <vt:lpstr>DARK GRAY TEMPLATE</vt:lpstr>
      <vt:lpstr>Weiss High School</vt:lpstr>
      <vt:lpstr>About Me</vt:lpstr>
      <vt:lpstr>My Journey</vt:lpstr>
      <vt:lpstr>Why is this important to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Services</vt:lpstr>
      <vt:lpstr>Why is this important for you?</vt:lpstr>
      <vt:lpstr>Microsoft Imagine</vt:lpstr>
      <vt:lpstr>Artificial Intelligence</vt:lpstr>
      <vt:lpstr>What is AI?</vt:lpstr>
      <vt:lpstr>What is Artificial Intelligence</vt:lpstr>
      <vt:lpstr>What is Machine Learning</vt:lpstr>
      <vt:lpstr>Machine Learning: Examples from History</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https://how-old.net</vt:lpstr>
      <vt:lpstr>https://what-dog.net</vt:lpstr>
      <vt:lpstr>Demo: Come Say HI</vt:lpstr>
      <vt:lpstr>Using AI to play video games</vt:lpstr>
      <vt:lpstr>PowerPoint Presentation</vt:lpstr>
      <vt:lpstr>Hot Dog Challenge</vt:lpstr>
      <vt:lpstr>Build it – Choose training images </vt:lpstr>
      <vt:lpstr>Build it – Create Project</vt:lpstr>
      <vt:lpstr>Build it – Upload and tag images </vt:lpstr>
      <vt:lpstr>Build it – Train and test your ML Model</vt:lpstr>
      <vt:lpstr>Extend it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2019-03-01T15:09:24Z</dcterms:created>
  <dcterms:modified xsi:type="dcterms:W3CDTF">2019-03-01T17:24:25Z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2019-03-01T17:14:22.5462916Z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6dce3ab8-3037-426d-9039-b86efbf7e12d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